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57" r:id="rId3"/>
    <p:sldId id="258" r:id="rId4"/>
    <p:sldId id="259" r:id="rId5"/>
    <p:sldId id="274" r:id="rId6"/>
    <p:sldId id="276" r:id="rId7"/>
    <p:sldId id="277" r:id="rId8"/>
    <p:sldId id="271" r:id="rId9"/>
    <p:sldId id="275" r:id="rId10"/>
    <p:sldId id="260" r:id="rId11"/>
    <p:sldId id="261" r:id="rId12"/>
    <p:sldId id="262" r:id="rId13"/>
    <p:sldId id="263" r:id="rId14"/>
    <p:sldId id="264" r:id="rId15"/>
    <p:sldId id="265" r:id="rId16"/>
    <p:sldId id="266" r:id="rId17"/>
    <p:sldId id="267" r:id="rId18"/>
    <p:sldId id="269" r:id="rId19"/>
    <p:sldId id="268" r:id="rId20"/>
    <p:sldId id="270" r:id="rId21"/>
    <p:sldId id="27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911A06-8CA7-44E2-8AD9-982820DB01F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7E814-6AA5-4A13-8612-3A11AAF1EDD6}">
      <dgm:prSet phldrT="[Text]"/>
      <dgm:spPr/>
      <dgm:t>
        <a:bodyPr/>
        <a:lstStyle/>
        <a:p>
          <a:r>
            <a:rPr lang="en-US" dirty="0" smtClean="0"/>
            <a:t>Detection of Impurities</a:t>
          </a:r>
          <a:endParaRPr lang="en-US" dirty="0"/>
        </a:p>
      </dgm:t>
    </dgm:pt>
    <dgm:pt modelId="{18C58A9B-46CA-46BE-9F5C-19DA43D1FB58}" type="parTrans" cxnId="{7F0165D1-0481-4E66-9AAB-3725724B0AD4}">
      <dgm:prSet/>
      <dgm:spPr/>
      <dgm:t>
        <a:bodyPr/>
        <a:lstStyle/>
        <a:p>
          <a:endParaRPr lang="en-US"/>
        </a:p>
      </dgm:t>
    </dgm:pt>
    <dgm:pt modelId="{4F4A738C-77C2-4C93-9DF0-A0094417459B}" type="sibTrans" cxnId="{7F0165D1-0481-4E66-9AAB-3725724B0AD4}">
      <dgm:prSet/>
      <dgm:spPr/>
      <dgm:t>
        <a:bodyPr/>
        <a:lstStyle/>
        <a:p>
          <a:endParaRPr lang="en-US"/>
        </a:p>
      </dgm:t>
    </dgm:pt>
    <dgm:pt modelId="{A307A65D-3168-419D-9561-488B4BFA9A7B}">
      <dgm:prSet phldrT="[Text]"/>
      <dgm:spPr/>
      <dgm:t>
        <a:bodyPr/>
        <a:lstStyle/>
        <a:p>
          <a:r>
            <a:rPr lang="en-US" dirty="0" smtClean="0"/>
            <a:t>UV absorption spectroscopy is one of the best methods for determination of impurities in organic molecules. </a:t>
          </a:r>
          <a:endParaRPr lang="en-US" dirty="0"/>
        </a:p>
      </dgm:t>
    </dgm:pt>
    <dgm:pt modelId="{E9908564-FE89-4966-9EDD-3B742CD36D2C}" type="parTrans" cxnId="{99DDA630-1B81-45DE-A383-FCC043A3721A}">
      <dgm:prSet/>
      <dgm:spPr/>
      <dgm:t>
        <a:bodyPr/>
        <a:lstStyle/>
        <a:p>
          <a:endParaRPr lang="en-US"/>
        </a:p>
      </dgm:t>
    </dgm:pt>
    <dgm:pt modelId="{7BB3509D-58E1-441A-A80D-4F87070EBB7C}" type="sibTrans" cxnId="{99DDA630-1B81-45DE-A383-FCC043A3721A}">
      <dgm:prSet/>
      <dgm:spPr/>
      <dgm:t>
        <a:bodyPr/>
        <a:lstStyle/>
        <a:p>
          <a:endParaRPr lang="en-US"/>
        </a:p>
      </dgm:t>
    </dgm:pt>
    <dgm:pt modelId="{82930A73-9059-49FC-BCA8-295F5DC54ECE}">
      <dgm:prSet phldrT="[Text]"/>
      <dgm:spPr/>
      <dgm:t>
        <a:bodyPr/>
        <a:lstStyle/>
        <a:p>
          <a:r>
            <a:rPr lang="en-US" dirty="0" smtClean="0"/>
            <a:t>Structure elucidation of organic compounds</a:t>
          </a:r>
          <a:endParaRPr lang="en-US" dirty="0"/>
        </a:p>
      </dgm:t>
    </dgm:pt>
    <dgm:pt modelId="{724FE73F-E17D-4F6F-9F03-F99225A0E1A0}" type="parTrans" cxnId="{0B30E9C5-4E1F-4EFC-A0E5-23A4CE65233E}">
      <dgm:prSet/>
      <dgm:spPr/>
      <dgm:t>
        <a:bodyPr/>
        <a:lstStyle/>
        <a:p>
          <a:endParaRPr lang="en-US"/>
        </a:p>
      </dgm:t>
    </dgm:pt>
    <dgm:pt modelId="{93BEC5F8-A24D-4952-9FFE-5715C3E4E6A5}" type="sibTrans" cxnId="{0B30E9C5-4E1F-4EFC-A0E5-23A4CE65233E}">
      <dgm:prSet/>
      <dgm:spPr/>
      <dgm:t>
        <a:bodyPr/>
        <a:lstStyle/>
        <a:p>
          <a:endParaRPr lang="en-US"/>
        </a:p>
      </dgm:t>
    </dgm:pt>
    <dgm:pt modelId="{BF8EF960-9635-4CCA-8090-E901CFD74F62}">
      <dgm:prSet phldrT="[Text]"/>
      <dgm:spPr/>
      <dgm:t>
        <a:bodyPr/>
        <a:lstStyle/>
        <a:p>
          <a:r>
            <a:rPr lang="en-US" dirty="0" smtClean="0"/>
            <a:t>UV spectroscopy is useful in the structure elucidation of organic molecules, the presence or absence of unsaturation, the presence of hetero atoms.</a:t>
          </a:r>
          <a:endParaRPr lang="en-US" dirty="0"/>
        </a:p>
      </dgm:t>
    </dgm:pt>
    <dgm:pt modelId="{F26BCBCC-9886-485F-869E-4006E44AACA7}" type="parTrans" cxnId="{E9F3840C-3C07-43C5-9D42-205704A65A4A}">
      <dgm:prSet/>
      <dgm:spPr/>
      <dgm:t>
        <a:bodyPr/>
        <a:lstStyle/>
        <a:p>
          <a:endParaRPr lang="en-US"/>
        </a:p>
      </dgm:t>
    </dgm:pt>
    <dgm:pt modelId="{8C98A04E-D40A-4B84-A048-CFCADDCE5941}" type="sibTrans" cxnId="{E9F3840C-3C07-43C5-9D42-205704A65A4A}">
      <dgm:prSet/>
      <dgm:spPr/>
      <dgm:t>
        <a:bodyPr/>
        <a:lstStyle/>
        <a:p>
          <a:endParaRPr lang="en-US"/>
        </a:p>
      </dgm:t>
    </dgm:pt>
    <dgm:pt modelId="{C37EBB12-A4AE-49F9-8910-4527072FDC55}">
      <dgm:prSet phldrT="[Text]"/>
      <dgm:spPr/>
      <dgm:t>
        <a:bodyPr/>
        <a:lstStyle/>
        <a:p>
          <a:r>
            <a:rPr lang="en-US" dirty="0" smtClean="0"/>
            <a:t>Quantitative analysis</a:t>
          </a:r>
          <a:endParaRPr lang="en-US" dirty="0"/>
        </a:p>
      </dgm:t>
    </dgm:pt>
    <dgm:pt modelId="{4E64998F-B8D4-410F-A273-49761FF089CD}" type="parTrans" cxnId="{4EEFC40B-5C8B-4929-A828-2BC49E819F6F}">
      <dgm:prSet/>
      <dgm:spPr/>
      <dgm:t>
        <a:bodyPr/>
        <a:lstStyle/>
        <a:p>
          <a:endParaRPr lang="en-US"/>
        </a:p>
      </dgm:t>
    </dgm:pt>
    <dgm:pt modelId="{790B43DA-D2C3-4288-B863-0C2803DACE5D}" type="sibTrans" cxnId="{4EEFC40B-5C8B-4929-A828-2BC49E819F6F}">
      <dgm:prSet/>
      <dgm:spPr/>
      <dgm:t>
        <a:bodyPr/>
        <a:lstStyle/>
        <a:p>
          <a:endParaRPr lang="en-US"/>
        </a:p>
      </dgm:t>
    </dgm:pt>
    <dgm:pt modelId="{29B949B3-C86B-46AC-85EF-254E5345395A}">
      <dgm:prSet phldrT="[Text]"/>
      <dgm:spPr/>
      <dgm:t>
        <a:bodyPr/>
        <a:lstStyle/>
        <a:p>
          <a:r>
            <a:rPr lang="en-US" dirty="0" smtClean="0"/>
            <a:t>UV absorption spectroscopy can be used for the quantitative determination of compounds that absorb UV radiation. This determination is based on Beer’s law</a:t>
          </a:r>
          <a:endParaRPr lang="en-US" dirty="0"/>
        </a:p>
      </dgm:t>
    </dgm:pt>
    <dgm:pt modelId="{22D8E3D8-FA06-4AE4-9187-7E5491562C52}" type="parTrans" cxnId="{18D87992-91E3-44F0-A4C5-0BEDB0F879BB}">
      <dgm:prSet/>
      <dgm:spPr/>
      <dgm:t>
        <a:bodyPr/>
        <a:lstStyle/>
        <a:p>
          <a:endParaRPr lang="en-US"/>
        </a:p>
      </dgm:t>
    </dgm:pt>
    <dgm:pt modelId="{65ABE046-9ECC-46BC-A767-F40FF14E6CBF}" type="sibTrans" cxnId="{18D87992-91E3-44F0-A4C5-0BEDB0F879BB}">
      <dgm:prSet/>
      <dgm:spPr/>
      <dgm:t>
        <a:bodyPr/>
        <a:lstStyle/>
        <a:p>
          <a:endParaRPr lang="en-US"/>
        </a:p>
      </dgm:t>
    </dgm:pt>
    <dgm:pt modelId="{EED73F2E-5855-4470-8416-988B307CECA7}">
      <dgm:prSet phldrT="[Text]"/>
      <dgm:spPr/>
      <dgm:t>
        <a:bodyPr/>
        <a:lstStyle/>
        <a:p>
          <a:r>
            <a:rPr lang="en-US" dirty="0" smtClean="0"/>
            <a:t>Additional peaks can be observed due to impurities in the sample and it can be compared with that of standard raw material</a:t>
          </a:r>
          <a:endParaRPr lang="en-US" dirty="0"/>
        </a:p>
      </dgm:t>
    </dgm:pt>
    <dgm:pt modelId="{4FB2DC71-6310-49FF-A3FC-50139B8D6461}" type="parTrans" cxnId="{F1793C34-D27F-4131-B893-CE1A10F5DEF3}">
      <dgm:prSet/>
      <dgm:spPr/>
    </dgm:pt>
    <dgm:pt modelId="{E462DD46-4888-4240-A565-3244CD23BD03}" type="sibTrans" cxnId="{F1793C34-D27F-4131-B893-CE1A10F5DEF3}">
      <dgm:prSet/>
      <dgm:spPr/>
    </dgm:pt>
    <dgm:pt modelId="{2B0D338E-9DFF-482A-A719-6208A5066CDF}">
      <dgm:prSet phldrT="[Text]"/>
      <dgm:spPr/>
      <dgm:t>
        <a:bodyPr/>
        <a:lstStyle/>
        <a:p>
          <a:r>
            <a:rPr lang="en-US" dirty="0" smtClean="0"/>
            <a:t>Molecular weight determination</a:t>
          </a:r>
          <a:endParaRPr lang="en-US" dirty="0"/>
        </a:p>
      </dgm:t>
    </dgm:pt>
    <dgm:pt modelId="{3AD65663-E085-40FC-99A5-D8990A7E0421}" type="parTrans" cxnId="{F48E9BB4-86AA-4E3D-A07C-ED62E8901BF0}">
      <dgm:prSet/>
      <dgm:spPr/>
    </dgm:pt>
    <dgm:pt modelId="{4A877B7A-2D1F-42F7-A3DA-E19143C07442}" type="sibTrans" cxnId="{F48E9BB4-86AA-4E3D-A07C-ED62E8901BF0}">
      <dgm:prSet/>
      <dgm:spPr/>
    </dgm:pt>
    <dgm:pt modelId="{BB3FD5E3-FE47-4D87-9534-1CF64DB39AEC}">
      <dgm:prSet phldrT="[Text]"/>
      <dgm:spPr/>
      <dgm:t>
        <a:bodyPr/>
        <a:lstStyle/>
        <a:p>
          <a:r>
            <a:rPr lang="en-US" dirty="0" smtClean="0"/>
            <a:t>Molecular weights of compounds can be measured by preparing the suitable derivatives of these compounds.</a:t>
          </a:r>
          <a:endParaRPr lang="en-US" dirty="0"/>
        </a:p>
      </dgm:t>
    </dgm:pt>
    <dgm:pt modelId="{7B8FE6B5-C185-4935-9AB9-513AE7D68C7F}" type="parTrans" cxnId="{10D43E78-9F93-4442-B771-E2E113BBCC9D}">
      <dgm:prSet/>
      <dgm:spPr/>
    </dgm:pt>
    <dgm:pt modelId="{649273FE-CD19-4BD1-910E-EE6433CA9DEE}" type="sibTrans" cxnId="{10D43E78-9F93-4442-B771-E2E113BBCC9D}">
      <dgm:prSet/>
      <dgm:spPr/>
    </dgm:pt>
    <dgm:pt modelId="{474B250B-4172-4983-A2A8-49F1BE502592}" type="pres">
      <dgm:prSet presAssocID="{E2911A06-8CA7-44E2-8AD9-982820DB01F1}" presName="Name0" presStyleCnt="0">
        <dgm:presLayoutVars>
          <dgm:dir/>
          <dgm:animLvl val="lvl"/>
          <dgm:resizeHandles val="exact"/>
        </dgm:presLayoutVars>
      </dgm:prSet>
      <dgm:spPr/>
      <dgm:t>
        <a:bodyPr/>
        <a:lstStyle/>
        <a:p>
          <a:endParaRPr lang="en-US"/>
        </a:p>
      </dgm:t>
    </dgm:pt>
    <dgm:pt modelId="{D87612D4-35FB-43C7-8A60-6AAFA62DD81C}" type="pres">
      <dgm:prSet presAssocID="{79A7E814-6AA5-4A13-8612-3A11AAF1EDD6}" presName="composite" presStyleCnt="0"/>
      <dgm:spPr/>
    </dgm:pt>
    <dgm:pt modelId="{8C22904E-2338-4EF6-B9C2-8286D429724C}" type="pres">
      <dgm:prSet presAssocID="{79A7E814-6AA5-4A13-8612-3A11AAF1EDD6}" presName="parTx" presStyleLbl="alignNode1" presStyleIdx="0" presStyleCnt="4">
        <dgm:presLayoutVars>
          <dgm:chMax val="0"/>
          <dgm:chPref val="0"/>
          <dgm:bulletEnabled val="1"/>
        </dgm:presLayoutVars>
      </dgm:prSet>
      <dgm:spPr/>
      <dgm:t>
        <a:bodyPr/>
        <a:lstStyle/>
        <a:p>
          <a:endParaRPr lang="en-US"/>
        </a:p>
      </dgm:t>
    </dgm:pt>
    <dgm:pt modelId="{490D8EEB-A3A1-4D31-BDBE-53279E38593B}" type="pres">
      <dgm:prSet presAssocID="{79A7E814-6AA5-4A13-8612-3A11AAF1EDD6}" presName="desTx" presStyleLbl="alignAccFollowNode1" presStyleIdx="0" presStyleCnt="4">
        <dgm:presLayoutVars>
          <dgm:bulletEnabled val="1"/>
        </dgm:presLayoutVars>
      </dgm:prSet>
      <dgm:spPr/>
      <dgm:t>
        <a:bodyPr/>
        <a:lstStyle/>
        <a:p>
          <a:endParaRPr lang="en-US"/>
        </a:p>
      </dgm:t>
    </dgm:pt>
    <dgm:pt modelId="{3BBEC6B9-36C3-4D33-8B00-1D24D7F17E40}" type="pres">
      <dgm:prSet presAssocID="{4F4A738C-77C2-4C93-9DF0-A0094417459B}" presName="space" presStyleCnt="0"/>
      <dgm:spPr/>
    </dgm:pt>
    <dgm:pt modelId="{C460F257-CB51-4FF5-B910-E6ADFD98B6EC}" type="pres">
      <dgm:prSet presAssocID="{82930A73-9059-49FC-BCA8-295F5DC54ECE}" presName="composite" presStyleCnt="0"/>
      <dgm:spPr/>
    </dgm:pt>
    <dgm:pt modelId="{7FE24979-E144-4DE7-83CF-7EA1A942DECF}" type="pres">
      <dgm:prSet presAssocID="{82930A73-9059-49FC-BCA8-295F5DC54ECE}" presName="parTx" presStyleLbl="alignNode1" presStyleIdx="1" presStyleCnt="4">
        <dgm:presLayoutVars>
          <dgm:chMax val="0"/>
          <dgm:chPref val="0"/>
          <dgm:bulletEnabled val="1"/>
        </dgm:presLayoutVars>
      </dgm:prSet>
      <dgm:spPr/>
      <dgm:t>
        <a:bodyPr/>
        <a:lstStyle/>
        <a:p>
          <a:endParaRPr lang="en-US"/>
        </a:p>
      </dgm:t>
    </dgm:pt>
    <dgm:pt modelId="{F267C84F-537D-4E54-A45F-AD059BE367DB}" type="pres">
      <dgm:prSet presAssocID="{82930A73-9059-49FC-BCA8-295F5DC54ECE}" presName="desTx" presStyleLbl="alignAccFollowNode1" presStyleIdx="1" presStyleCnt="4">
        <dgm:presLayoutVars>
          <dgm:bulletEnabled val="1"/>
        </dgm:presLayoutVars>
      </dgm:prSet>
      <dgm:spPr/>
      <dgm:t>
        <a:bodyPr/>
        <a:lstStyle/>
        <a:p>
          <a:endParaRPr lang="en-US"/>
        </a:p>
      </dgm:t>
    </dgm:pt>
    <dgm:pt modelId="{6EAC9ED1-1121-459D-AA23-B60FC74CAE58}" type="pres">
      <dgm:prSet presAssocID="{93BEC5F8-A24D-4952-9FFE-5715C3E4E6A5}" presName="space" presStyleCnt="0"/>
      <dgm:spPr/>
    </dgm:pt>
    <dgm:pt modelId="{266E25DE-27FE-4C93-9477-3E2CC5A9641F}" type="pres">
      <dgm:prSet presAssocID="{C37EBB12-A4AE-49F9-8910-4527072FDC55}" presName="composite" presStyleCnt="0"/>
      <dgm:spPr/>
    </dgm:pt>
    <dgm:pt modelId="{21593750-7902-432A-8645-9BCE672C1FEA}" type="pres">
      <dgm:prSet presAssocID="{C37EBB12-A4AE-49F9-8910-4527072FDC55}" presName="parTx" presStyleLbl="alignNode1" presStyleIdx="2" presStyleCnt="4">
        <dgm:presLayoutVars>
          <dgm:chMax val="0"/>
          <dgm:chPref val="0"/>
          <dgm:bulletEnabled val="1"/>
        </dgm:presLayoutVars>
      </dgm:prSet>
      <dgm:spPr/>
      <dgm:t>
        <a:bodyPr/>
        <a:lstStyle/>
        <a:p>
          <a:endParaRPr lang="en-US"/>
        </a:p>
      </dgm:t>
    </dgm:pt>
    <dgm:pt modelId="{60CC355E-6DA0-4018-8BE7-B6569C4398C1}" type="pres">
      <dgm:prSet presAssocID="{C37EBB12-A4AE-49F9-8910-4527072FDC55}" presName="desTx" presStyleLbl="alignAccFollowNode1" presStyleIdx="2" presStyleCnt="4">
        <dgm:presLayoutVars>
          <dgm:bulletEnabled val="1"/>
        </dgm:presLayoutVars>
      </dgm:prSet>
      <dgm:spPr/>
      <dgm:t>
        <a:bodyPr/>
        <a:lstStyle/>
        <a:p>
          <a:endParaRPr lang="en-US"/>
        </a:p>
      </dgm:t>
    </dgm:pt>
    <dgm:pt modelId="{10840F3E-4089-4441-A3BD-E71E9CC23E6A}" type="pres">
      <dgm:prSet presAssocID="{790B43DA-D2C3-4288-B863-0C2803DACE5D}" presName="space" presStyleCnt="0"/>
      <dgm:spPr/>
    </dgm:pt>
    <dgm:pt modelId="{88D96A5E-BD25-47FC-A556-F738A7BA59DC}" type="pres">
      <dgm:prSet presAssocID="{2B0D338E-9DFF-482A-A719-6208A5066CDF}" presName="composite" presStyleCnt="0"/>
      <dgm:spPr/>
    </dgm:pt>
    <dgm:pt modelId="{7D2783FA-BA7A-486B-B255-6E9065E601E5}" type="pres">
      <dgm:prSet presAssocID="{2B0D338E-9DFF-482A-A719-6208A5066CDF}" presName="parTx" presStyleLbl="alignNode1" presStyleIdx="3" presStyleCnt="4">
        <dgm:presLayoutVars>
          <dgm:chMax val="0"/>
          <dgm:chPref val="0"/>
          <dgm:bulletEnabled val="1"/>
        </dgm:presLayoutVars>
      </dgm:prSet>
      <dgm:spPr/>
      <dgm:t>
        <a:bodyPr/>
        <a:lstStyle/>
        <a:p>
          <a:endParaRPr lang="en-US"/>
        </a:p>
      </dgm:t>
    </dgm:pt>
    <dgm:pt modelId="{4340A8AC-7AD4-4C36-953C-16B7B1604120}" type="pres">
      <dgm:prSet presAssocID="{2B0D338E-9DFF-482A-A719-6208A5066CDF}" presName="desTx" presStyleLbl="alignAccFollowNode1" presStyleIdx="3" presStyleCnt="4">
        <dgm:presLayoutVars>
          <dgm:bulletEnabled val="1"/>
        </dgm:presLayoutVars>
      </dgm:prSet>
      <dgm:spPr/>
      <dgm:t>
        <a:bodyPr/>
        <a:lstStyle/>
        <a:p>
          <a:endParaRPr lang="en-US"/>
        </a:p>
      </dgm:t>
    </dgm:pt>
  </dgm:ptLst>
  <dgm:cxnLst>
    <dgm:cxn modelId="{535036C5-1AEF-46F4-8213-25D705DC0D07}" type="presOf" srcId="{29B949B3-C86B-46AC-85EF-254E5345395A}" destId="{60CC355E-6DA0-4018-8BE7-B6569C4398C1}" srcOrd="0" destOrd="0" presId="urn:microsoft.com/office/officeart/2005/8/layout/hList1"/>
    <dgm:cxn modelId="{0B30E9C5-4E1F-4EFC-A0E5-23A4CE65233E}" srcId="{E2911A06-8CA7-44E2-8AD9-982820DB01F1}" destId="{82930A73-9059-49FC-BCA8-295F5DC54ECE}" srcOrd="1" destOrd="0" parTransId="{724FE73F-E17D-4F6F-9F03-F99225A0E1A0}" sibTransId="{93BEC5F8-A24D-4952-9FFE-5715C3E4E6A5}"/>
    <dgm:cxn modelId="{1EC819BA-0AEB-4DB1-B381-E4592E8F4E07}" type="presOf" srcId="{EED73F2E-5855-4470-8416-988B307CECA7}" destId="{490D8EEB-A3A1-4D31-BDBE-53279E38593B}" srcOrd="0" destOrd="1" presId="urn:microsoft.com/office/officeart/2005/8/layout/hList1"/>
    <dgm:cxn modelId="{051D88A8-C263-48F0-944E-1B7774CD4906}" type="presOf" srcId="{2B0D338E-9DFF-482A-A719-6208A5066CDF}" destId="{7D2783FA-BA7A-486B-B255-6E9065E601E5}" srcOrd="0" destOrd="0" presId="urn:microsoft.com/office/officeart/2005/8/layout/hList1"/>
    <dgm:cxn modelId="{41E8F60D-D82A-4E0D-9D93-B3B584A0B9BC}" type="presOf" srcId="{79A7E814-6AA5-4A13-8612-3A11AAF1EDD6}" destId="{8C22904E-2338-4EF6-B9C2-8286D429724C}" srcOrd="0" destOrd="0" presId="urn:microsoft.com/office/officeart/2005/8/layout/hList1"/>
    <dgm:cxn modelId="{E9F3840C-3C07-43C5-9D42-205704A65A4A}" srcId="{82930A73-9059-49FC-BCA8-295F5DC54ECE}" destId="{BF8EF960-9635-4CCA-8090-E901CFD74F62}" srcOrd="0" destOrd="0" parTransId="{F26BCBCC-9886-485F-869E-4006E44AACA7}" sibTransId="{8C98A04E-D40A-4B84-A048-CFCADDCE5941}"/>
    <dgm:cxn modelId="{18D87992-91E3-44F0-A4C5-0BEDB0F879BB}" srcId="{C37EBB12-A4AE-49F9-8910-4527072FDC55}" destId="{29B949B3-C86B-46AC-85EF-254E5345395A}" srcOrd="0" destOrd="0" parTransId="{22D8E3D8-FA06-4AE4-9187-7E5491562C52}" sibTransId="{65ABE046-9ECC-46BC-A767-F40FF14E6CBF}"/>
    <dgm:cxn modelId="{014DC8F7-2237-4E83-A0AB-F475106FB95D}" type="presOf" srcId="{82930A73-9059-49FC-BCA8-295F5DC54ECE}" destId="{7FE24979-E144-4DE7-83CF-7EA1A942DECF}" srcOrd="0" destOrd="0" presId="urn:microsoft.com/office/officeart/2005/8/layout/hList1"/>
    <dgm:cxn modelId="{99DDA630-1B81-45DE-A383-FCC043A3721A}" srcId="{79A7E814-6AA5-4A13-8612-3A11AAF1EDD6}" destId="{A307A65D-3168-419D-9561-488B4BFA9A7B}" srcOrd="0" destOrd="0" parTransId="{E9908564-FE89-4966-9EDD-3B742CD36D2C}" sibTransId="{7BB3509D-58E1-441A-A80D-4F87070EBB7C}"/>
    <dgm:cxn modelId="{7F0165D1-0481-4E66-9AAB-3725724B0AD4}" srcId="{E2911A06-8CA7-44E2-8AD9-982820DB01F1}" destId="{79A7E814-6AA5-4A13-8612-3A11AAF1EDD6}" srcOrd="0" destOrd="0" parTransId="{18C58A9B-46CA-46BE-9F5C-19DA43D1FB58}" sibTransId="{4F4A738C-77C2-4C93-9DF0-A0094417459B}"/>
    <dgm:cxn modelId="{10D43E78-9F93-4442-B771-E2E113BBCC9D}" srcId="{2B0D338E-9DFF-482A-A719-6208A5066CDF}" destId="{BB3FD5E3-FE47-4D87-9534-1CF64DB39AEC}" srcOrd="0" destOrd="0" parTransId="{7B8FE6B5-C185-4935-9AB9-513AE7D68C7F}" sibTransId="{649273FE-CD19-4BD1-910E-EE6433CA9DEE}"/>
    <dgm:cxn modelId="{F48E9BB4-86AA-4E3D-A07C-ED62E8901BF0}" srcId="{E2911A06-8CA7-44E2-8AD9-982820DB01F1}" destId="{2B0D338E-9DFF-482A-A719-6208A5066CDF}" srcOrd="3" destOrd="0" parTransId="{3AD65663-E085-40FC-99A5-D8990A7E0421}" sibTransId="{4A877B7A-2D1F-42F7-A3DA-E19143C07442}"/>
    <dgm:cxn modelId="{29976834-3E07-428D-A7BA-F5BD5E09F4C5}" type="presOf" srcId="{C37EBB12-A4AE-49F9-8910-4527072FDC55}" destId="{21593750-7902-432A-8645-9BCE672C1FEA}" srcOrd="0" destOrd="0" presId="urn:microsoft.com/office/officeart/2005/8/layout/hList1"/>
    <dgm:cxn modelId="{8FDED03F-356F-40B7-AFB6-C8F6F23F23BF}" type="presOf" srcId="{A307A65D-3168-419D-9561-488B4BFA9A7B}" destId="{490D8EEB-A3A1-4D31-BDBE-53279E38593B}" srcOrd="0" destOrd="0" presId="urn:microsoft.com/office/officeart/2005/8/layout/hList1"/>
    <dgm:cxn modelId="{F1793C34-D27F-4131-B893-CE1A10F5DEF3}" srcId="{79A7E814-6AA5-4A13-8612-3A11AAF1EDD6}" destId="{EED73F2E-5855-4470-8416-988B307CECA7}" srcOrd="1" destOrd="0" parTransId="{4FB2DC71-6310-49FF-A3FC-50139B8D6461}" sibTransId="{E462DD46-4888-4240-A565-3244CD23BD03}"/>
    <dgm:cxn modelId="{49B5D43F-979E-4289-AF2D-4AD3836F786D}" type="presOf" srcId="{E2911A06-8CA7-44E2-8AD9-982820DB01F1}" destId="{474B250B-4172-4983-A2A8-49F1BE502592}" srcOrd="0" destOrd="0" presId="urn:microsoft.com/office/officeart/2005/8/layout/hList1"/>
    <dgm:cxn modelId="{534860AF-3AA0-41A1-AFDF-F4F5D4B5372A}" type="presOf" srcId="{BB3FD5E3-FE47-4D87-9534-1CF64DB39AEC}" destId="{4340A8AC-7AD4-4C36-953C-16B7B1604120}" srcOrd="0" destOrd="0" presId="urn:microsoft.com/office/officeart/2005/8/layout/hList1"/>
    <dgm:cxn modelId="{4EEFC40B-5C8B-4929-A828-2BC49E819F6F}" srcId="{E2911A06-8CA7-44E2-8AD9-982820DB01F1}" destId="{C37EBB12-A4AE-49F9-8910-4527072FDC55}" srcOrd="2" destOrd="0" parTransId="{4E64998F-B8D4-410F-A273-49761FF089CD}" sibTransId="{790B43DA-D2C3-4288-B863-0C2803DACE5D}"/>
    <dgm:cxn modelId="{B0EAA775-9E0C-4CD0-83F7-471F81D96B60}" type="presOf" srcId="{BF8EF960-9635-4CCA-8090-E901CFD74F62}" destId="{F267C84F-537D-4E54-A45F-AD059BE367DB}" srcOrd="0" destOrd="0" presId="urn:microsoft.com/office/officeart/2005/8/layout/hList1"/>
    <dgm:cxn modelId="{1CA9B395-0EE9-48A4-B767-DF0273C2DE53}" type="presParOf" srcId="{474B250B-4172-4983-A2A8-49F1BE502592}" destId="{D87612D4-35FB-43C7-8A60-6AAFA62DD81C}" srcOrd="0" destOrd="0" presId="urn:microsoft.com/office/officeart/2005/8/layout/hList1"/>
    <dgm:cxn modelId="{3F933AFF-A4AF-4237-A6CE-A09F16A38F67}" type="presParOf" srcId="{D87612D4-35FB-43C7-8A60-6AAFA62DD81C}" destId="{8C22904E-2338-4EF6-B9C2-8286D429724C}" srcOrd="0" destOrd="0" presId="urn:microsoft.com/office/officeart/2005/8/layout/hList1"/>
    <dgm:cxn modelId="{68FDBE36-D12F-42AA-AE65-C4183D538D58}" type="presParOf" srcId="{D87612D4-35FB-43C7-8A60-6AAFA62DD81C}" destId="{490D8EEB-A3A1-4D31-BDBE-53279E38593B}" srcOrd="1" destOrd="0" presId="urn:microsoft.com/office/officeart/2005/8/layout/hList1"/>
    <dgm:cxn modelId="{599D22EA-59F3-4E3A-869F-32E8AC56F98A}" type="presParOf" srcId="{474B250B-4172-4983-A2A8-49F1BE502592}" destId="{3BBEC6B9-36C3-4D33-8B00-1D24D7F17E40}" srcOrd="1" destOrd="0" presId="urn:microsoft.com/office/officeart/2005/8/layout/hList1"/>
    <dgm:cxn modelId="{F2383EB7-F193-42D8-8039-147C3D4E6B41}" type="presParOf" srcId="{474B250B-4172-4983-A2A8-49F1BE502592}" destId="{C460F257-CB51-4FF5-B910-E6ADFD98B6EC}" srcOrd="2" destOrd="0" presId="urn:microsoft.com/office/officeart/2005/8/layout/hList1"/>
    <dgm:cxn modelId="{46C07339-CDA4-4C85-8E2C-5E5926D8A220}" type="presParOf" srcId="{C460F257-CB51-4FF5-B910-E6ADFD98B6EC}" destId="{7FE24979-E144-4DE7-83CF-7EA1A942DECF}" srcOrd="0" destOrd="0" presId="urn:microsoft.com/office/officeart/2005/8/layout/hList1"/>
    <dgm:cxn modelId="{2E3B76BE-5546-45B8-8D29-69AA0DF4B574}" type="presParOf" srcId="{C460F257-CB51-4FF5-B910-E6ADFD98B6EC}" destId="{F267C84F-537D-4E54-A45F-AD059BE367DB}" srcOrd="1" destOrd="0" presId="urn:microsoft.com/office/officeart/2005/8/layout/hList1"/>
    <dgm:cxn modelId="{2DD00058-94B8-452B-B68C-D630638ED3E6}" type="presParOf" srcId="{474B250B-4172-4983-A2A8-49F1BE502592}" destId="{6EAC9ED1-1121-459D-AA23-B60FC74CAE58}" srcOrd="3" destOrd="0" presId="urn:microsoft.com/office/officeart/2005/8/layout/hList1"/>
    <dgm:cxn modelId="{AC0FA330-FDC4-486D-B335-04326307C582}" type="presParOf" srcId="{474B250B-4172-4983-A2A8-49F1BE502592}" destId="{266E25DE-27FE-4C93-9477-3E2CC5A9641F}" srcOrd="4" destOrd="0" presId="urn:microsoft.com/office/officeart/2005/8/layout/hList1"/>
    <dgm:cxn modelId="{148F1F26-4B7C-4663-925E-1DEC8A2AEE0A}" type="presParOf" srcId="{266E25DE-27FE-4C93-9477-3E2CC5A9641F}" destId="{21593750-7902-432A-8645-9BCE672C1FEA}" srcOrd="0" destOrd="0" presId="urn:microsoft.com/office/officeart/2005/8/layout/hList1"/>
    <dgm:cxn modelId="{6E00D752-152B-4C08-94F5-E34F8A892E76}" type="presParOf" srcId="{266E25DE-27FE-4C93-9477-3E2CC5A9641F}" destId="{60CC355E-6DA0-4018-8BE7-B6569C4398C1}" srcOrd="1" destOrd="0" presId="urn:microsoft.com/office/officeart/2005/8/layout/hList1"/>
    <dgm:cxn modelId="{029CEA11-27D1-43A5-98EA-231A3467E001}" type="presParOf" srcId="{474B250B-4172-4983-A2A8-49F1BE502592}" destId="{10840F3E-4089-4441-A3BD-E71E9CC23E6A}" srcOrd="5" destOrd="0" presId="urn:microsoft.com/office/officeart/2005/8/layout/hList1"/>
    <dgm:cxn modelId="{6F00E4FB-9AC9-40EB-AA3A-3379C145EF13}" type="presParOf" srcId="{474B250B-4172-4983-A2A8-49F1BE502592}" destId="{88D96A5E-BD25-47FC-A556-F738A7BA59DC}" srcOrd="6" destOrd="0" presId="urn:microsoft.com/office/officeart/2005/8/layout/hList1"/>
    <dgm:cxn modelId="{D227198D-688D-4514-BF51-04ED4B5AA3C0}" type="presParOf" srcId="{88D96A5E-BD25-47FC-A556-F738A7BA59DC}" destId="{7D2783FA-BA7A-486B-B255-6E9065E601E5}" srcOrd="0" destOrd="0" presId="urn:microsoft.com/office/officeart/2005/8/layout/hList1"/>
    <dgm:cxn modelId="{014E4609-D55A-4F76-B6E9-C5FB29A653E2}" type="presParOf" srcId="{88D96A5E-BD25-47FC-A556-F738A7BA59DC}" destId="{4340A8AC-7AD4-4C36-953C-16B7B160412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2904E-2338-4EF6-B9C2-8286D429724C}">
      <dsp:nvSpPr>
        <dsp:cNvPr id="0" name=""/>
        <dsp:cNvSpPr/>
      </dsp:nvSpPr>
      <dsp:spPr>
        <a:xfrm>
          <a:off x="3781" y="21000"/>
          <a:ext cx="2273944" cy="62084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Detection of Impurities</a:t>
          </a:r>
          <a:endParaRPr lang="en-US" sz="1700" kern="1200" dirty="0"/>
        </a:p>
      </dsp:txBody>
      <dsp:txXfrm>
        <a:off x="3781" y="21000"/>
        <a:ext cx="2273944" cy="620843"/>
      </dsp:txXfrm>
    </dsp:sp>
    <dsp:sp modelId="{490D8EEB-A3A1-4D31-BDBE-53279E38593B}">
      <dsp:nvSpPr>
        <dsp:cNvPr id="0" name=""/>
        <dsp:cNvSpPr/>
      </dsp:nvSpPr>
      <dsp:spPr>
        <a:xfrm>
          <a:off x="3781" y="641844"/>
          <a:ext cx="2273944" cy="335988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UV absorption spectroscopy is one of the best methods for determination of impurities in organic molecules. </a:t>
          </a:r>
          <a:endParaRPr lang="en-US" sz="1700" kern="1200" dirty="0"/>
        </a:p>
        <a:p>
          <a:pPr marL="171450" lvl="1" indent="-171450" algn="l" defTabSz="755650">
            <a:lnSpc>
              <a:spcPct val="90000"/>
            </a:lnSpc>
            <a:spcBef>
              <a:spcPct val="0"/>
            </a:spcBef>
            <a:spcAft>
              <a:spcPct val="15000"/>
            </a:spcAft>
            <a:buChar char="••"/>
          </a:pPr>
          <a:r>
            <a:rPr lang="en-US" sz="1700" kern="1200" dirty="0" smtClean="0"/>
            <a:t>Additional peaks can be observed due to impurities in the sample and it can be compared with that of standard raw material</a:t>
          </a:r>
          <a:endParaRPr lang="en-US" sz="1700" kern="1200" dirty="0"/>
        </a:p>
      </dsp:txBody>
      <dsp:txXfrm>
        <a:off x="3781" y="641844"/>
        <a:ext cx="2273944" cy="3359880"/>
      </dsp:txXfrm>
    </dsp:sp>
    <dsp:sp modelId="{7FE24979-E144-4DE7-83CF-7EA1A942DECF}">
      <dsp:nvSpPr>
        <dsp:cNvPr id="0" name=""/>
        <dsp:cNvSpPr/>
      </dsp:nvSpPr>
      <dsp:spPr>
        <a:xfrm>
          <a:off x="2596078" y="21000"/>
          <a:ext cx="2273944" cy="62084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Structure elucidation of organic compounds</a:t>
          </a:r>
          <a:endParaRPr lang="en-US" sz="1700" kern="1200" dirty="0"/>
        </a:p>
      </dsp:txBody>
      <dsp:txXfrm>
        <a:off x="2596078" y="21000"/>
        <a:ext cx="2273944" cy="620843"/>
      </dsp:txXfrm>
    </dsp:sp>
    <dsp:sp modelId="{F267C84F-537D-4E54-A45F-AD059BE367DB}">
      <dsp:nvSpPr>
        <dsp:cNvPr id="0" name=""/>
        <dsp:cNvSpPr/>
      </dsp:nvSpPr>
      <dsp:spPr>
        <a:xfrm>
          <a:off x="2596078" y="641844"/>
          <a:ext cx="2273944" cy="335988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UV spectroscopy is useful in the structure elucidation of organic molecules, the presence or absence of unsaturation, the presence of hetero atoms.</a:t>
          </a:r>
          <a:endParaRPr lang="en-US" sz="1700" kern="1200" dirty="0"/>
        </a:p>
      </dsp:txBody>
      <dsp:txXfrm>
        <a:off x="2596078" y="641844"/>
        <a:ext cx="2273944" cy="3359880"/>
      </dsp:txXfrm>
    </dsp:sp>
    <dsp:sp modelId="{21593750-7902-432A-8645-9BCE672C1FEA}">
      <dsp:nvSpPr>
        <dsp:cNvPr id="0" name=""/>
        <dsp:cNvSpPr/>
      </dsp:nvSpPr>
      <dsp:spPr>
        <a:xfrm>
          <a:off x="5188376" y="21000"/>
          <a:ext cx="2273944" cy="62084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Quantitative analysis</a:t>
          </a:r>
          <a:endParaRPr lang="en-US" sz="1700" kern="1200" dirty="0"/>
        </a:p>
      </dsp:txBody>
      <dsp:txXfrm>
        <a:off x="5188376" y="21000"/>
        <a:ext cx="2273944" cy="620843"/>
      </dsp:txXfrm>
    </dsp:sp>
    <dsp:sp modelId="{60CC355E-6DA0-4018-8BE7-B6569C4398C1}">
      <dsp:nvSpPr>
        <dsp:cNvPr id="0" name=""/>
        <dsp:cNvSpPr/>
      </dsp:nvSpPr>
      <dsp:spPr>
        <a:xfrm>
          <a:off x="5188376" y="641844"/>
          <a:ext cx="2273944" cy="335988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UV absorption spectroscopy can be used for the quantitative determination of compounds that absorb UV radiation. This determination is based on Beer’s law</a:t>
          </a:r>
          <a:endParaRPr lang="en-US" sz="1700" kern="1200" dirty="0"/>
        </a:p>
      </dsp:txBody>
      <dsp:txXfrm>
        <a:off x="5188376" y="641844"/>
        <a:ext cx="2273944" cy="3359880"/>
      </dsp:txXfrm>
    </dsp:sp>
    <dsp:sp modelId="{7D2783FA-BA7A-486B-B255-6E9065E601E5}">
      <dsp:nvSpPr>
        <dsp:cNvPr id="0" name=""/>
        <dsp:cNvSpPr/>
      </dsp:nvSpPr>
      <dsp:spPr>
        <a:xfrm>
          <a:off x="7780673" y="21000"/>
          <a:ext cx="2273944" cy="62084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Molecular weight determination</a:t>
          </a:r>
          <a:endParaRPr lang="en-US" sz="1700" kern="1200" dirty="0"/>
        </a:p>
      </dsp:txBody>
      <dsp:txXfrm>
        <a:off x="7780673" y="21000"/>
        <a:ext cx="2273944" cy="620843"/>
      </dsp:txXfrm>
    </dsp:sp>
    <dsp:sp modelId="{4340A8AC-7AD4-4C36-953C-16B7B1604120}">
      <dsp:nvSpPr>
        <dsp:cNvPr id="0" name=""/>
        <dsp:cNvSpPr/>
      </dsp:nvSpPr>
      <dsp:spPr>
        <a:xfrm>
          <a:off x="7780673" y="641844"/>
          <a:ext cx="2273944" cy="335988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Molecular weights of compounds can be measured by preparing the suitable derivatives of these compounds.</a:t>
          </a:r>
          <a:endParaRPr lang="en-US" sz="1700" kern="1200" dirty="0"/>
        </a:p>
      </dsp:txBody>
      <dsp:txXfrm>
        <a:off x="7780673" y="641844"/>
        <a:ext cx="2273944" cy="33598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0483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83538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65958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2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37461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5507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953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8537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29099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4/18/2019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12941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509A250-FF31-4206-8172-F9D3106AACB1}" type="datetimeFigureOut">
              <a:rPr lang="en-US" smtClean="0"/>
              <a:t>4/18/2019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04500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509A250-FF31-4206-8172-F9D3106AACB1}" type="datetimeFigureOut">
              <a:rPr lang="en-US" smtClean="0"/>
              <a:t>4/18/2019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775007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5860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AAD347D-5ACD-4C99-B74B-A9C85AD731AF}" type="datetimeFigureOut">
              <a:rPr lang="en-US" smtClean="0"/>
              <a:t>4/18/2019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44793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1111348"/>
            <a:ext cx="4973183" cy="2525445"/>
          </a:xfrm>
          <a:prstGeom prst="rect">
            <a:avLst/>
          </a:prstGeom>
        </p:spPr>
      </p:pic>
      <p:sp>
        <p:nvSpPr>
          <p:cNvPr id="2" name="Title 1"/>
          <p:cNvSpPr>
            <a:spLocks noGrp="1"/>
          </p:cNvSpPr>
          <p:nvPr>
            <p:ph type="ctrTitle"/>
          </p:nvPr>
        </p:nvSpPr>
        <p:spPr/>
        <p:txBody>
          <a:bodyPr/>
          <a:lstStyle/>
          <a:p>
            <a:r>
              <a:rPr lang="en-IN" dirty="0" smtClean="0"/>
              <a:t>UV Plus	</a:t>
            </a:r>
            <a:endParaRPr lang="en-US" dirty="0"/>
          </a:p>
        </p:txBody>
      </p:sp>
      <p:sp>
        <p:nvSpPr>
          <p:cNvPr id="3" name="Subtitle 2"/>
          <p:cNvSpPr>
            <a:spLocks noGrp="1"/>
          </p:cNvSpPr>
          <p:nvPr>
            <p:ph type="subTitle" idx="1"/>
          </p:nvPr>
        </p:nvSpPr>
        <p:spPr/>
        <p:txBody>
          <a:bodyPr/>
          <a:lstStyle/>
          <a:p>
            <a:r>
              <a:rPr lang="en-IN" dirty="0" smtClean="0"/>
              <a:t>Motras Scientific Instruments PVT. LTD.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0463" y="1177466"/>
            <a:ext cx="5282165" cy="3439376"/>
          </a:xfrm>
          <a:prstGeom prst="rect">
            <a:avLst/>
          </a:prstGeom>
        </p:spPr>
      </p:pic>
      <p:pic>
        <p:nvPicPr>
          <p:cNvPr id="11" name="Picture 10"/>
          <p:cNvPicPr>
            <a:picLocks noChangeAspect="1"/>
          </p:cNvPicPr>
          <p:nvPr/>
        </p:nvPicPr>
        <p:blipFill>
          <a:blip r:embed="rId4"/>
          <a:stretch>
            <a:fillRect/>
          </a:stretch>
        </p:blipFill>
        <p:spPr>
          <a:xfrm>
            <a:off x="8683146" y="176216"/>
            <a:ext cx="1347093" cy="896429"/>
          </a:xfrm>
          <a:prstGeom prst="rect">
            <a:avLst/>
          </a:prstGeom>
        </p:spPr>
      </p:pic>
      <p:sp>
        <p:nvSpPr>
          <p:cNvPr id="12" name="TextBox 11"/>
          <p:cNvSpPr txBox="1"/>
          <p:nvPr/>
        </p:nvSpPr>
        <p:spPr>
          <a:xfrm>
            <a:off x="7557707" y="968594"/>
            <a:ext cx="3597973" cy="369332"/>
          </a:xfrm>
          <a:prstGeom prst="rect">
            <a:avLst/>
          </a:prstGeom>
          <a:noFill/>
        </p:spPr>
        <p:txBody>
          <a:bodyPr wrap="none" rtlCol="0">
            <a:spAutoFit/>
          </a:bodyPr>
          <a:lstStyle/>
          <a:p>
            <a:r>
              <a:rPr lang="en-IN" dirty="0" smtClean="0"/>
              <a:t>Designed and Manufactured in India</a:t>
            </a:r>
            <a:endParaRPr lang="en-US" dirty="0"/>
          </a:p>
        </p:txBody>
      </p:sp>
    </p:spTree>
    <p:extLst>
      <p:ext uri="{BB962C8B-B14F-4D97-AF65-F5344CB8AC3E}">
        <p14:creationId xmlns:p14="http://schemas.microsoft.com/office/powerpoint/2010/main" val="3281954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Touch screen interface</a:t>
            </a:r>
            <a:endParaRPr lang="en-US" dirty="0"/>
          </a:p>
        </p:txBody>
      </p:sp>
      <p:sp>
        <p:nvSpPr>
          <p:cNvPr id="3" name="Content Placeholder 2"/>
          <p:cNvSpPr>
            <a:spLocks noGrp="1"/>
          </p:cNvSpPr>
          <p:nvPr>
            <p:ph idx="1"/>
          </p:nvPr>
        </p:nvSpPr>
        <p:spPr/>
        <p:txBody>
          <a:bodyPr/>
          <a:lstStyle/>
          <a:p>
            <a:r>
              <a:rPr lang="en-IN" dirty="0" smtClean="0"/>
              <a:t>The home screen is designed as simple and elegant which allows user to easily navigate through options without the need to read extensive manuals</a:t>
            </a:r>
          </a:p>
          <a:p>
            <a:endParaRPr lang="en-US" dirty="0"/>
          </a:p>
        </p:txBody>
      </p:sp>
      <p:pic>
        <p:nvPicPr>
          <p:cNvPr id="4" name="Picture 3"/>
          <p:cNvPicPr/>
          <p:nvPr/>
        </p:nvPicPr>
        <p:blipFill>
          <a:blip r:embed="rId2" cstate="print"/>
          <a:srcRect/>
          <a:stretch>
            <a:fillRect/>
          </a:stretch>
        </p:blipFill>
        <p:spPr bwMode="auto">
          <a:xfrm>
            <a:off x="1237834" y="2485814"/>
            <a:ext cx="4567555" cy="2743200"/>
          </a:xfrm>
          <a:prstGeom prst="rect">
            <a:avLst/>
          </a:prstGeom>
          <a:noFill/>
          <a:ln w="9525">
            <a:noFill/>
            <a:miter lim="800000"/>
            <a:headEnd/>
            <a:tailEnd/>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679" y="2485814"/>
            <a:ext cx="4567555" cy="2743200"/>
          </a:xfrm>
          <a:prstGeom prst="rect">
            <a:avLst/>
          </a:prstGeom>
        </p:spPr>
      </p:pic>
      <p:sp>
        <p:nvSpPr>
          <p:cNvPr id="9" name="TextBox 8"/>
          <p:cNvSpPr txBox="1"/>
          <p:nvPr/>
        </p:nvSpPr>
        <p:spPr>
          <a:xfrm>
            <a:off x="1791575" y="5515803"/>
            <a:ext cx="8669809" cy="461665"/>
          </a:xfrm>
          <a:prstGeom prst="rect">
            <a:avLst/>
          </a:prstGeom>
          <a:noFill/>
        </p:spPr>
        <p:txBody>
          <a:bodyPr wrap="none" rtlCol="0">
            <a:spAutoFit/>
          </a:bodyPr>
          <a:lstStyle/>
          <a:p>
            <a:r>
              <a:rPr lang="en-IN" sz="2400" dirty="0" smtClean="0">
                <a:ln w="0"/>
                <a:solidFill>
                  <a:schemeClr val="accent1"/>
                </a:solidFill>
                <a:effectLst>
                  <a:outerShdw blurRad="38100" dist="25400" dir="5400000" algn="ctr" rotWithShape="0">
                    <a:srgbClr val="6E747A">
                      <a:alpha val="43000"/>
                    </a:srgbClr>
                  </a:outerShdw>
                  <a:reflection blurRad="6350" stA="55000" endA="300" endPos="45500" dir="5400000" sy="-100000" algn="bl" rotWithShape="0"/>
                </a:effectLst>
              </a:rPr>
              <a:t>Easy to use icons with built in Windows 10 for superior productivity!</a:t>
            </a:r>
            <a:endParaRPr lang="en-US" sz="2400" dirty="0">
              <a:ln w="0"/>
              <a:solidFill>
                <a:schemeClr val="accent1"/>
              </a:solidFill>
              <a:effectLst>
                <a:outerShdw blurRad="38100" dist="25400" dir="5400000" algn="ctr" rotWithShape="0">
                  <a:srgbClr val="6E747A">
                    <a:alpha val="43000"/>
                  </a:srgbClr>
                </a:outerShdw>
                <a:reflection blurRad="6350" stA="55000" endA="300" endPos="45500" dir="5400000" sy="-100000" algn="bl" rotWithShape="0"/>
              </a:effectLst>
            </a:endParaRPr>
          </a:p>
        </p:txBody>
      </p:sp>
    </p:spTree>
    <p:extLst>
      <p:ext uri="{BB962C8B-B14F-4D97-AF65-F5344CB8AC3E}">
        <p14:creationId xmlns:p14="http://schemas.microsoft.com/office/powerpoint/2010/main" val="3396538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srcRect/>
          <a:stretch>
            <a:fillRect/>
          </a:stretch>
        </p:blipFill>
        <p:spPr bwMode="auto">
          <a:xfrm>
            <a:off x="759532" y="411480"/>
            <a:ext cx="4567555" cy="2743200"/>
          </a:xfrm>
          <a:prstGeom prst="rect">
            <a:avLst/>
          </a:prstGeom>
          <a:noFill/>
          <a:ln w="9525">
            <a:noFill/>
            <a:miter lim="800000"/>
            <a:headEnd/>
            <a:tailEnd/>
          </a:ln>
        </p:spPr>
      </p:pic>
      <p:pic>
        <p:nvPicPr>
          <p:cNvPr id="7" name="Picture 6"/>
          <p:cNvPicPr/>
          <p:nvPr/>
        </p:nvPicPr>
        <p:blipFill>
          <a:blip r:embed="rId3" cstate="print"/>
          <a:srcRect/>
          <a:stretch>
            <a:fillRect/>
          </a:stretch>
        </p:blipFill>
        <p:spPr bwMode="auto">
          <a:xfrm>
            <a:off x="6921181" y="411480"/>
            <a:ext cx="4567555" cy="2743200"/>
          </a:xfrm>
          <a:prstGeom prst="rect">
            <a:avLst/>
          </a:prstGeom>
          <a:noFill/>
          <a:ln w="9525">
            <a:noFill/>
            <a:miter lim="800000"/>
            <a:headEnd/>
            <a:tailEnd/>
          </a:ln>
        </p:spPr>
      </p:pic>
      <p:pic>
        <p:nvPicPr>
          <p:cNvPr id="8" name="Picture 7"/>
          <p:cNvPicPr/>
          <p:nvPr/>
        </p:nvPicPr>
        <p:blipFill>
          <a:blip r:embed="rId4" cstate="print"/>
          <a:srcRect/>
          <a:stretch>
            <a:fillRect/>
          </a:stretch>
        </p:blipFill>
        <p:spPr bwMode="auto">
          <a:xfrm>
            <a:off x="1084776" y="3813735"/>
            <a:ext cx="3495040" cy="1678305"/>
          </a:xfrm>
          <a:prstGeom prst="rect">
            <a:avLst/>
          </a:prstGeom>
          <a:noFill/>
          <a:ln w="9525">
            <a:noFill/>
            <a:miter lim="800000"/>
            <a:headEnd/>
            <a:tailEnd/>
          </a:ln>
        </p:spPr>
      </p:pic>
      <p:pic>
        <p:nvPicPr>
          <p:cNvPr id="9" name="Picture 8"/>
          <p:cNvPicPr/>
          <p:nvPr/>
        </p:nvPicPr>
        <p:blipFill>
          <a:blip r:embed="rId5" cstate="print"/>
          <a:srcRect/>
          <a:stretch>
            <a:fillRect/>
          </a:stretch>
        </p:blipFill>
        <p:spPr bwMode="auto">
          <a:xfrm>
            <a:off x="4794506" y="4132506"/>
            <a:ext cx="1911985" cy="1040765"/>
          </a:xfrm>
          <a:prstGeom prst="rect">
            <a:avLst/>
          </a:prstGeom>
          <a:noFill/>
          <a:ln w="9525">
            <a:noFill/>
            <a:miter lim="800000"/>
            <a:headEnd/>
            <a:tailEnd/>
          </a:ln>
        </p:spPr>
      </p:pic>
      <p:pic>
        <p:nvPicPr>
          <p:cNvPr id="10" name="Picture 9"/>
          <p:cNvPicPr/>
          <p:nvPr/>
        </p:nvPicPr>
        <p:blipFill>
          <a:blip r:embed="rId6" cstate="print"/>
          <a:srcRect/>
          <a:stretch>
            <a:fillRect/>
          </a:stretch>
        </p:blipFill>
        <p:spPr bwMode="auto">
          <a:xfrm>
            <a:off x="6921181" y="3281289"/>
            <a:ext cx="4567555" cy="2743200"/>
          </a:xfrm>
          <a:prstGeom prst="rect">
            <a:avLst/>
          </a:prstGeom>
          <a:noFill/>
          <a:ln w="9525">
            <a:noFill/>
            <a:miter lim="800000"/>
            <a:headEnd/>
            <a:tailEnd/>
          </a:ln>
        </p:spPr>
      </p:pic>
      <p:sp>
        <p:nvSpPr>
          <p:cNvPr id="11" name="TextBox 10"/>
          <p:cNvSpPr txBox="1"/>
          <p:nvPr/>
        </p:nvSpPr>
        <p:spPr>
          <a:xfrm>
            <a:off x="1496975" y="3154680"/>
            <a:ext cx="3092667" cy="646331"/>
          </a:xfrm>
          <a:prstGeom prst="rect">
            <a:avLst/>
          </a:prstGeom>
          <a:noFill/>
        </p:spPr>
        <p:txBody>
          <a:bodyPr wrap="square" rtlCol="0">
            <a:spAutoFit/>
          </a:bodyPr>
          <a:lstStyle/>
          <a:p>
            <a:r>
              <a:rPr lang="en-IN" dirty="0" smtClean="0"/>
              <a:t>Easy to use keyboard with big icons for easy input of data</a:t>
            </a:r>
            <a:endParaRPr lang="en-US" dirty="0"/>
          </a:p>
        </p:txBody>
      </p:sp>
      <p:sp>
        <p:nvSpPr>
          <p:cNvPr id="12" name="TextBox 11"/>
          <p:cNvSpPr txBox="1"/>
          <p:nvPr/>
        </p:nvSpPr>
        <p:spPr>
          <a:xfrm>
            <a:off x="6806769" y="100205"/>
            <a:ext cx="4796378" cy="369332"/>
          </a:xfrm>
          <a:prstGeom prst="rect">
            <a:avLst/>
          </a:prstGeom>
          <a:noFill/>
        </p:spPr>
        <p:txBody>
          <a:bodyPr wrap="none" rtlCol="0">
            <a:spAutoFit/>
          </a:bodyPr>
          <a:lstStyle/>
          <a:p>
            <a:r>
              <a:rPr lang="en-IN" dirty="0" smtClean="0"/>
              <a:t>Quantification mode using the standalone screen</a:t>
            </a:r>
            <a:endParaRPr lang="en-US" dirty="0"/>
          </a:p>
        </p:txBody>
      </p:sp>
    </p:spTree>
    <p:extLst>
      <p:ext uri="{BB962C8B-B14F-4D97-AF65-F5344CB8AC3E}">
        <p14:creationId xmlns:p14="http://schemas.microsoft.com/office/powerpoint/2010/main" val="528848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42684" y="180461"/>
            <a:ext cx="4886325" cy="2783205"/>
          </a:xfrm>
          <a:prstGeom prst="rect">
            <a:avLst/>
          </a:prstGeom>
        </p:spPr>
      </p:pic>
      <p:pic>
        <p:nvPicPr>
          <p:cNvPr id="3" name="Picture 2"/>
          <p:cNvPicPr/>
          <p:nvPr/>
        </p:nvPicPr>
        <p:blipFill>
          <a:blip r:embed="rId3" cstate="print"/>
          <a:srcRect/>
          <a:stretch>
            <a:fillRect/>
          </a:stretch>
        </p:blipFill>
        <p:spPr bwMode="auto">
          <a:xfrm>
            <a:off x="7096028" y="2507566"/>
            <a:ext cx="4555490" cy="2743200"/>
          </a:xfrm>
          <a:prstGeom prst="rect">
            <a:avLst/>
          </a:prstGeom>
          <a:noFill/>
          <a:ln w="9525">
            <a:noFill/>
            <a:miter lim="800000"/>
            <a:headEnd/>
            <a:tailEnd/>
          </a:ln>
        </p:spPr>
      </p:pic>
      <p:pic>
        <p:nvPicPr>
          <p:cNvPr id="4" name="Picture 3"/>
          <p:cNvPicPr/>
          <p:nvPr/>
        </p:nvPicPr>
        <p:blipFill>
          <a:blip r:embed="rId4" cstate="print"/>
          <a:srcRect/>
          <a:stretch>
            <a:fillRect/>
          </a:stretch>
        </p:blipFill>
        <p:spPr bwMode="auto">
          <a:xfrm>
            <a:off x="657761" y="3421966"/>
            <a:ext cx="4264660" cy="2743200"/>
          </a:xfrm>
          <a:prstGeom prst="rect">
            <a:avLst/>
          </a:prstGeom>
          <a:noFill/>
          <a:ln w="9525">
            <a:noFill/>
            <a:miter lim="800000"/>
            <a:headEnd/>
            <a:tailEnd/>
          </a:ln>
        </p:spPr>
      </p:pic>
      <p:sp>
        <p:nvSpPr>
          <p:cNvPr id="5" name="TextBox 4"/>
          <p:cNvSpPr txBox="1"/>
          <p:nvPr/>
        </p:nvSpPr>
        <p:spPr>
          <a:xfrm>
            <a:off x="7329268" y="675249"/>
            <a:ext cx="4517006" cy="646331"/>
          </a:xfrm>
          <a:prstGeom prst="rect">
            <a:avLst/>
          </a:prstGeom>
          <a:noFill/>
        </p:spPr>
        <p:txBody>
          <a:bodyPr wrap="none" rtlCol="0">
            <a:spAutoFit/>
          </a:bodyPr>
          <a:lstStyle/>
          <a:p>
            <a:r>
              <a:rPr lang="en-IN" dirty="0" smtClean="0"/>
              <a:t>Scanning with graph, peaks, and data table for</a:t>
            </a:r>
          </a:p>
          <a:p>
            <a:r>
              <a:rPr lang="en-IN" dirty="0" smtClean="0"/>
              <a:t>Easy and quick analysis</a:t>
            </a:r>
            <a:endParaRPr lang="en-US" dirty="0"/>
          </a:p>
        </p:txBody>
      </p:sp>
    </p:spTree>
    <p:extLst>
      <p:ext uri="{BB962C8B-B14F-4D97-AF65-F5344CB8AC3E}">
        <p14:creationId xmlns:p14="http://schemas.microsoft.com/office/powerpoint/2010/main" val="841448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751498" y="706902"/>
            <a:ext cx="4555490" cy="2743200"/>
          </a:xfrm>
          <a:prstGeom prst="rect">
            <a:avLst/>
          </a:prstGeom>
          <a:noFill/>
          <a:ln w="9525">
            <a:noFill/>
            <a:miter lim="800000"/>
            <a:headEnd/>
            <a:tailEnd/>
          </a:ln>
        </p:spPr>
      </p:pic>
      <p:pic>
        <p:nvPicPr>
          <p:cNvPr id="3" name="Picture 2"/>
          <p:cNvPicPr/>
          <p:nvPr/>
        </p:nvPicPr>
        <p:blipFill>
          <a:blip r:embed="rId3" cstate="print"/>
          <a:srcRect/>
          <a:stretch>
            <a:fillRect/>
          </a:stretch>
        </p:blipFill>
        <p:spPr bwMode="auto">
          <a:xfrm>
            <a:off x="6929975" y="2268415"/>
            <a:ext cx="4521835" cy="2743200"/>
          </a:xfrm>
          <a:prstGeom prst="rect">
            <a:avLst/>
          </a:prstGeom>
          <a:noFill/>
          <a:ln w="9525">
            <a:noFill/>
            <a:miter lim="800000"/>
            <a:headEnd/>
            <a:tailEnd/>
          </a:ln>
        </p:spPr>
      </p:pic>
      <p:sp>
        <p:nvSpPr>
          <p:cNvPr id="4" name="TextBox 3"/>
          <p:cNvSpPr txBox="1"/>
          <p:nvPr/>
        </p:nvSpPr>
        <p:spPr>
          <a:xfrm>
            <a:off x="649264" y="3640015"/>
            <a:ext cx="4759957" cy="369332"/>
          </a:xfrm>
          <a:prstGeom prst="rect">
            <a:avLst/>
          </a:prstGeom>
          <a:noFill/>
        </p:spPr>
        <p:txBody>
          <a:bodyPr wrap="none" rtlCol="0">
            <a:spAutoFit/>
          </a:bodyPr>
          <a:lstStyle/>
          <a:p>
            <a:r>
              <a:rPr lang="en-IN" dirty="0" smtClean="0"/>
              <a:t>Multi wavelength mode for discreet wavelengths</a:t>
            </a:r>
            <a:endParaRPr lang="en-US" dirty="0"/>
          </a:p>
        </p:txBody>
      </p:sp>
      <p:sp>
        <p:nvSpPr>
          <p:cNvPr id="5" name="TextBox 4"/>
          <p:cNvSpPr txBox="1"/>
          <p:nvPr/>
        </p:nvSpPr>
        <p:spPr>
          <a:xfrm>
            <a:off x="6929975" y="1432171"/>
            <a:ext cx="4263668" cy="646331"/>
          </a:xfrm>
          <a:prstGeom prst="rect">
            <a:avLst/>
          </a:prstGeom>
          <a:noFill/>
        </p:spPr>
        <p:txBody>
          <a:bodyPr wrap="none" rtlCol="0">
            <a:spAutoFit/>
          </a:bodyPr>
          <a:lstStyle/>
          <a:p>
            <a:r>
              <a:rPr lang="en-IN" dirty="0" smtClean="0"/>
              <a:t>Kinetics Mode with linearity determination </a:t>
            </a:r>
          </a:p>
          <a:p>
            <a:r>
              <a:rPr lang="en-IN" dirty="0" smtClean="0"/>
              <a:t>within readings</a:t>
            </a:r>
            <a:endParaRPr lang="en-US" dirty="0"/>
          </a:p>
        </p:txBody>
      </p:sp>
    </p:spTree>
    <p:extLst>
      <p:ext uri="{BB962C8B-B14F-4D97-AF65-F5344CB8AC3E}">
        <p14:creationId xmlns:p14="http://schemas.microsoft.com/office/powerpoint/2010/main" val="211787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585443" y="425547"/>
            <a:ext cx="4521835" cy="2743200"/>
          </a:xfrm>
          <a:prstGeom prst="rect">
            <a:avLst/>
          </a:prstGeom>
          <a:noFill/>
          <a:ln w="9525">
            <a:noFill/>
            <a:miter lim="800000"/>
            <a:headEnd/>
            <a:tailEnd/>
          </a:ln>
        </p:spPr>
      </p:pic>
      <p:pic>
        <p:nvPicPr>
          <p:cNvPr id="3" name="Picture 2"/>
          <p:cNvPicPr/>
          <p:nvPr/>
        </p:nvPicPr>
        <p:blipFill>
          <a:blip r:embed="rId3" cstate="print"/>
          <a:srcRect/>
          <a:stretch>
            <a:fillRect/>
          </a:stretch>
        </p:blipFill>
        <p:spPr bwMode="auto">
          <a:xfrm>
            <a:off x="6437604" y="425547"/>
            <a:ext cx="4521835" cy="2743200"/>
          </a:xfrm>
          <a:prstGeom prst="rect">
            <a:avLst/>
          </a:prstGeom>
          <a:noFill/>
          <a:ln w="9525">
            <a:noFill/>
            <a:miter lim="800000"/>
            <a:headEnd/>
            <a:tailEnd/>
          </a:ln>
        </p:spPr>
      </p:pic>
      <p:sp>
        <p:nvSpPr>
          <p:cNvPr id="5" name="TextBox 4"/>
          <p:cNvSpPr txBox="1"/>
          <p:nvPr/>
        </p:nvSpPr>
        <p:spPr>
          <a:xfrm>
            <a:off x="585443" y="3502855"/>
            <a:ext cx="4755404" cy="923330"/>
          </a:xfrm>
          <a:prstGeom prst="rect">
            <a:avLst/>
          </a:prstGeom>
          <a:noFill/>
        </p:spPr>
        <p:txBody>
          <a:bodyPr wrap="none" rtlCol="0">
            <a:spAutoFit/>
          </a:bodyPr>
          <a:lstStyle/>
          <a:p>
            <a:r>
              <a:rPr lang="en-IN" dirty="0" smtClean="0"/>
              <a:t>Network based PC Connection</a:t>
            </a:r>
          </a:p>
          <a:p>
            <a:r>
              <a:rPr lang="en-IN" dirty="0" smtClean="0"/>
              <a:t>This allows users to access the instrument within</a:t>
            </a:r>
          </a:p>
          <a:p>
            <a:r>
              <a:rPr lang="en-IN" dirty="0" smtClean="0"/>
              <a:t>Same network or via Internet with configuration </a:t>
            </a:r>
            <a:endParaRPr lang="en-US" dirty="0"/>
          </a:p>
        </p:txBody>
      </p:sp>
      <p:sp>
        <p:nvSpPr>
          <p:cNvPr id="6" name="TextBox 5"/>
          <p:cNvSpPr txBox="1"/>
          <p:nvPr/>
        </p:nvSpPr>
        <p:spPr>
          <a:xfrm>
            <a:off x="7094908" y="3779854"/>
            <a:ext cx="3207225" cy="369332"/>
          </a:xfrm>
          <a:prstGeom prst="rect">
            <a:avLst/>
          </a:prstGeom>
          <a:noFill/>
        </p:spPr>
        <p:txBody>
          <a:bodyPr wrap="none" rtlCol="0">
            <a:spAutoFit/>
          </a:bodyPr>
          <a:lstStyle/>
          <a:p>
            <a:r>
              <a:rPr lang="en-IN" dirty="0" smtClean="0"/>
              <a:t>Simple instrument management</a:t>
            </a:r>
            <a:endParaRPr lang="en-US" dirty="0"/>
          </a:p>
        </p:txBody>
      </p:sp>
    </p:spTree>
    <p:extLst>
      <p:ext uri="{BB962C8B-B14F-4D97-AF65-F5344CB8AC3E}">
        <p14:creationId xmlns:p14="http://schemas.microsoft.com/office/powerpoint/2010/main" val="3479722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585445" y="611945"/>
            <a:ext cx="4521835" cy="2743200"/>
          </a:xfrm>
          <a:prstGeom prst="rect">
            <a:avLst/>
          </a:prstGeom>
          <a:noFill/>
          <a:ln w="9525">
            <a:noFill/>
            <a:miter lim="800000"/>
            <a:headEnd/>
            <a:tailEnd/>
          </a:ln>
        </p:spPr>
      </p:pic>
      <p:pic>
        <p:nvPicPr>
          <p:cNvPr id="3" name="Picture 2"/>
          <p:cNvPicPr/>
          <p:nvPr/>
        </p:nvPicPr>
        <p:blipFill>
          <a:blip r:embed="rId3" cstate="print"/>
          <a:srcRect/>
          <a:stretch>
            <a:fillRect/>
          </a:stretch>
        </p:blipFill>
        <p:spPr bwMode="auto">
          <a:xfrm>
            <a:off x="6535908" y="720970"/>
            <a:ext cx="4747260" cy="2743200"/>
          </a:xfrm>
          <a:prstGeom prst="rect">
            <a:avLst/>
          </a:prstGeom>
          <a:noFill/>
          <a:ln w="9525">
            <a:noFill/>
            <a:miter lim="800000"/>
            <a:headEnd/>
            <a:tailEnd/>
          </a:ln>
        </p:spPr>
      </p:pic>
      <p:pic>
        <p:nvPicPr>
          <p:cNvPr id="4" name="Picture 3"/>
          <p:cNvPicPr/>
          <p:nvPr/>
        </p:nvPicPr>
        <p:blipFill>
          <a:blip r:embed="rId4"/>
          <a:stretch>
            <a:fillRect/>
          </a:stretch>
        </p:blipFill>
        <p:spPr>
          <a:xfrm>
            <a:off x="585445" y="4209318"/>
            <a:ext cx="4622800" cy="971550"/>
          </a:xfrm>
          <a:prstGeom prst="rect">
            <a:avLst/>
          </a:prstGeom>
        </p:spPr>
      </p:pic>
      <p:sp>
        <p:nvSpPr>
          <p:cNvPr id="6" name="TextBox 5"/>
          <p:cNvSpPr txBox="1"/>
          <p:nvPr/>
        </p:nvSpPr>
        <p:spPr>
          <a:xfrm>
            <a:off x="703385" y="3685735"/>
            <a:ext cx="3745769" cy="369332"/>
          </a:xfrm>
          <a:prstGeom prst="rect">
            <a:avLst/>
          </a:prstGeom>
          <a:noFill/>
        </p:spPr>
        <p:txBody>
          <a:bodyPr wrap="none" rtlCol="0">
            <a:spAutoFit/>
          </a:bodyPr>
          <a:lstStyle/>
          <a:p>
            <a:r>
              <a:rPr lang="en-IN" dirty="0" smtClean="0"/>
              <a:t>Built in I.P. tests for easy audit process</a:t>
            </a:r>
            <a:endParaRPr lang="en-US" dirty="0"/>
          </a:p>
        </p:txBody>
      </p:sp>
      <p:sp>
        <p:nvSpPr>
          <p:cNvPr id="7" name="TextBox 6"/>
          <p:cNvSpPr txBox="1"/>
          <p:nvPr/>
        </p:nvSpPr>
        <p:spPr>
          <a:xfrm>
            <a:off x="703385" y="5458265"/>
            <a:ext cx="3925434" cy="369332"/>
          </a:xfrm>
          <a:prstGeom prst="rect">
            <a:avLst/>
          </a:prstGeom>
          <a:noFill/>
        </p:spPr>
        <p:txBody>
          <a:bodyPr wrap="none" rtlCol="0">
            <a:spAutoFit/>
          </a:bodyPr>
          <a:lstStyle/>
          <a:p>
            <a:r>
              <a:rPr lang="en-IN" dirty="0" smtClean="0"/>
              <a:t>Stray light test includes KCL, </a:t>
            </a:r>
            <a:r>
              <a:rPr lang="en-IN" dirty="0" err="1" smtClean="0"/>
              <a:t>NaI</a:t>
            </a:r>
            <a:r>
              <a:rPr lang="en-IN" dirty="0" smtClean="0"/>
              <a:t>, NaNo2</a:t>
            </a:r>
            <a:endParaRPr lang="en-US" dirty="0"/>
          </a:p>
        </p:txBody>
      </p:sp>
    </p:spTree>
    <p:extLst>
      <p:ext uri="{BB962C8B-B14F-4D97-AF65-F5344CB8AC3E}">
        <p14:creationId xmlns:p14="http://schemas.microsoft.com/office/powerpoint/2010/main" val="4146671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motras.in/wp-content/uploads/2017/03/2-748x450.png"/>
          <p:cNvPicPr/>
          <p:nvPr/>
        </p:nvPicPr>
        <p:blipFill>
          <a:blip r:embed="rId2">
            <a:extLst>
              <a:ext uri="{28A0092B-C50C-407E-A947-70E740481C1C}">
                <a14:useLocalDpi xmlns:a14="http://schemas.microsoft.com/office/drawing/2010/main" val="0"/>
              </a:ext>
            </a:extLst>
          </a:blip>
          <a:srcRect/>
          <a:stretch>
            <a:fillRect/>
          </a:stretch>
        </p:blipFill>
        <p:spPr bwMode="auto">
          <a:xfrm>
            <a:off x="845234" y="699868"/>
            <a:ext cx="4514556" cy="2606039"/>
          </a:xfrm>
          <a:prstGeom prst="rect">
            <a:avLst/>
          </a:prstGeom>
          <a:noFill/>
          <a:ln>
            <a:noFill/>
          </a:ln>
        </p:spPr>
      </p:pic>
      <p:pic>
        <p:nvPicPr>
          <p:cNvPr id="3" name="Picture 2" descr="http://motras.in/wp-content/uploads/2017/03/4.png"/>
          <p:cNvPicPr/>
          <p:nvPr/>
        </p:nvPicPr>
        <p:blipFill>
          <a:blip r:embed="rId3">
            <a:extLst>
              <a:ext uri="{28A0092B-C50C-407E-A947-70E740481C1C}">
                <a14:useLocalDpi xmlns:a14="http://schemas.microsoft.com/office/drawing/2010/main" val="0"/>
              </a:ext>
            </a:extLst>
          </a:blip>
          <a:srcRect/>
          <a:stretch>
            <a:fillRect/>
          </a:stretch>
        </p:blipFill>
        <p:spPr bwMode="auto">
          <a:xfrm>
            <a:off x="5600114" y="699868"/>
            <a:ext cx="5943600" cy="4095750"/>
          </a:xfrm>
          <a:prstGeom prst="rect">
            <a:avLst/>
          </a:prstGeom>
          <a:noFill/>
          <a:ln w="28575">
            <a:solidFill>
              <a:schemeClr val="tx1"/>
            </a:solidFill>
          </a:ln>
        </p:spPr>
      </p:pic>
      <p:sp>
        <p:nvSpPr>
          <p:cNvPr id="4" name="TextBox 3"/>
          <p:cNvSpPr txBox="1"/>
          <p:nvPr/>
        </p:nvSpPr>
        <p:spPr>
          <a:xfrm>
            <a:off x="745588" y="3685735"/>
            <a:ext cx="4614202" cy="1477328"/>
          </a:xfrm>
          <a:prstGeom prst="rect">
            <a:avLst/>
          </a:prstGeom>
          <a:noFill/>
        </p:spPr>
        <p:txBody>
          <a:bodyPr wrap="square" rtlCol="0">
            <a:spAutoFit/>
          </a:bodyPr>
          <a:lstStyle/>
          <a:p>
            <a:pPr marL="285750" indent="-285750">
              <a:buFont typeface="Courier New" panose="02070309020205020404" pitchFamily="49" charset="0"/>
              <a:buChar char="o"/>
            </a:pPr>
            <a:r>
              <a:rPr lang="en-IN" dirty="0" smtClean="0"/>
              <a:t>In built potassium dichromate test with easy to use interface</a:t>
            </a:r>
          </a:p>
          <a:p>
            <a:pPr marL="285750" indent="-285750">
              <a:buFont typeface="Courier New" panose="02070309020205020404" pitchFamily="49" charset="0"/>
              <a:buChar char="o"/>
            </a:pPr>
            <a:r>
              <a:rPr lang="en-IN" dirty="0" smtClean="0"/>
              <a:t>Test is run using “weight” and the instrument calculates the specific absorption automatically!</a:t>
            </a:r>
            <a:endParaRPr lang="en-US" dirty="0"/>
          </a:p>
        </p:txBody>
      </p:sp>
      <p:sp>
        <p:nvSpPr>
          <p:cNvPr id="5" name="TextBox 4"/>
          <p:cNvSpPr txBox="1"/>
          <p:nvPr/>
        </p:nvSpPr>
        <p:spPr>
          <a:xfrm>
            <a:off x="5600114" y="5163063"/>
            <a:ext cx="5943600" cy="646331"/>
          </a:xfrm>
          <a:prstGeom prst="rect">
            <a:avLst/>
          </a:prstGeom>
          <a:noFill/>
        </p:spPr>
        <p:txBody>
          <a:bodyPr wrap="square" rtlCol="0">
            <a:spAutoFit/>
          </a:bodyPr>
          <a:lstStyle/>
          <a:p>
            <a:r>
              <a:rPr lang="en-IN" dirty="0" smtClean="0"/>
              <a:t>Report generated with accepted values and obtained value for easy and quick determination</a:t>
            </a:r>
            <a:endParaRPr lang="en-US" dirty="0"/>
          </a:p>
        </p:txBody>
      </p:sp>
    </p:spTree>
    <p:extLst>
      <p:ext uri="{BB962C8B-B14F-4D97-AF65-F5344CB8AC3E}">
        <p14:creationId xmlns:p14="http://schemas.microsoft.com/office/powerpoint/2010/main" val="1660914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7555" t="10494" r="36113" b="44699"/>
          <a:stretch/>
        </p:blipFill>
        <p:spPr bwMode="auto">
          <a:xfrm>
            <a:off x="140676" y="872197"/>
            <a:ext cx="4121834" cy="2377441"/>
          </a:xfrm>
          <a:prstGeom prst="rect">
            <a:avLst/>
          </a:prstGeom>
          <a:ln>
            <a:noFill/>
          </a:ln>
          <a:extLst>
            <a:ext uri="{53640926-AAD7-44D8-BBD7-CCE9431645EC}">
              <a14:shadowObscured xmlns:a14="http://schemas.microsoft.com/office/drawing/2010/main"/>
            </a:ext>
          </a:extLst>
        </p:spPr>
      </p:pic>
      <p:pic>
        <p:nvPicPr>
          <p:cNvPr id="3" name="Picture 2"/>
          <p:cNvPicPr/>
          <p:nvPr/>
        </p:nvPicPr>
        <p:blipFill rotWithShape="1">
          <a:blip r:embed="rId3"/>
          <a:srcRect b="25421"/>
          <a:stretch/>
        </p:blipFill>
        <p:spPr bwMode="auto">
          <a:xfrm>
            <a:off x="5332827" y="275492"/>
            <a:ext cx="5943600" cy="236220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140676" y="3601329"/>
            <a:ext cx="4600136" cy="923330"/>
          </a:xfrm>
          <a:prstGeom prst="rect">
            <a:avLst/>
          </a:prstGeom>
          <a:noFill/>
        </p:spPr>
        <p:txBody>
          <a:bodyPr wrap="square" rtlCol="0">
            <a:spAutoFit/>
          </a:bodyPr>
          <a:lstStyle/>
          <a:p>
            <a:r>
              <a:rPr lang="en-US" dirty="0"/>
              <a:t>System keeps track of all events and actions using built in database. These actions can be seen using the Audit Trial window</a:t>
            </a:r>
          </a:p>
        </p:txBody>
      </p:sp>
      <p:sp>
        <p:nvSpPr>
          <p:cNvPr id="6" name="TextBox 5"/>
          <p:cNvSpPr txBox="1"/>
          <p:nvPr/>
        </p:nvSpPr>
        <p:spPr>
          <a:xfrm>
            <a:off x="5458265" y="3108960"/>
            <a:ext cx="5936566" cy="646331"/>
          </a:xfrm>
          <a:prstGeom prst="rect">
            <a:avLst/>
          </a:prstGeom>
          <a:noFill/>
        </p:spPr>
        <p:txBody>
          <a:bodyPr wrap="square" rtlCol="0">
            <a:spAutoFit/>
          </a:bodyPr>
          <a:lstStyle/>
          <a:p>
            <a:r>
              <a:rPr lang="en-IN" dirty="0" smtClean="0"/>
              <a:t>Extensive user management with roles and access features settings</a:t>
            </a:r>
            <a:endParaRPr lang="en-US" dirty="0"/>
          </a:p>
        </p:txBody>
      </p:sp>
    </p:spTree>
    <p:extLst>
      <p:ext uri="{BB962C8B-B14F-4D97-AF65-F5344CB8AC3E}">
        <p14:creationId xmlns:p14="http://schemas.microsoft.com/office/powerpoint/2010/main" val="3220329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051301" y="743169"/>
            <a:ext cx="3238500" cy="2343150"/>
          </a:xfrm>
          <a:prstGeom prst="rect">
            <a:avLst/>
          </a:prstGeom>
          <a:effectLst>
            <a:reflection blurRad="6350" stA="52000" endA="300" endPos="35000" dir="5400000" sy="-100000" algn="bl" rotWithShape="0"/>
          </a:effectLst>
        </p:spPr>
      </p:pic>
      <p:pic>
        <p:nvPicPr>
          <p:cNvPr id="4" name="Picture 3"/>
          <p:cNvPicPr>
            <a:picLocks noChangeAspect="1"/>
          </p:cNvPicPr>
          <p:nvPr/>
        </p:nvPicPr>
        <p:blipFill rotWithShape="1">
          <a:blip r:embed="rId3"/>
          <a:srcRect r="27950" b="14725"/>
          <a:stretch/>
        </p:blipFill>
        <p:spPr>
          <a:xfrm>
            <a:off x="5790982" y="5159325"/>
            <a:ext cx="5730460" cy="341142"/>
          </a:xfrm>
          <a:prstGeom prst="rect">
            <a:avLst/>
          </a:prstGeom>
          <a:effectLst>
            <a:reflection blurRad="6350" stA="50000" endA="300" endPos="90000" dist="50800" dir="5400000" sy="-100000" algn="bl" rotWithShape="0"/>
          </a:effectLst>
        </p:spPr>
      </p:pic>
      <p:pic>
        <p:nvPicPr>
          <p:cNvPr id="5" name="Picture 4"/>
          <p:cNvPicPr>
            <a:picLocks noChangeAspect="1"/>
          </p:cNvPicPr>
          <p:nvPr/>
        </p:nvPicPr>
        <p:blipFill>
          <a:blip r:embed="rId4"/>
          <a:stretch>
            <a:fillRect/>
          </a:stretch>
        </p:blipFill>
        <p:spPr>
          <a:xfrm>
            <a:off x="327879" y="399244"/>
            <a:ext cx="7254607" cy="4138588"/>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717452" y="4909625"/>
            <a:ext cx="2421432" cy="369332"/>
          </a:xfrm>
          <a:prstGeom prst="rect">
            <a:avLst/>
          </a:prstGeom>
          <a:noFill/>
        </p:spPr>
        <p:txBody>
          <a:bodyPr wrap="none" rtlCol="0">
            <a:spAutoFit/>
          </a:bodyPr>
          <a:lstStyle/>
          <a:p>
            <a:r>
              <a:rPr lang="en-IN" dirty="0" smtClean="0"/>
              <a:t>Digitally Signed results! </a:t>
            </a:r>
            <a:endParaRPr lang="en-US" dirty="0"/>
          </a:p>
        </p:txBody>
      </p:sp>
      <p:sp>
        <p:nvSpPr>
          <p:cNvPr id="7" name="TextBox 6"/>
          <p:cNvSpPr txBox="1"/>
          <p:nvPr/>
        </p:nvSpPr>
        <p:spPr>
          <a:xfrm>
            <a:off x="8623495" y="3086319"/>
            <a:ext cx="2573910" cy="923330"/>
          </a:xfrm>
          <a:prstGeom prst="rect">
            <a:avLst/>
          </a:prstGeom>
          <a:noFill/>
        </p:spPr>
        <p:txBody>
          <a:bodyPr wrap="none" rtlCol="0">
            <a:spAutoFit/>
          </a:bodyPr>
          <a:lstStyle/>
          <a:p>
            <a:r>
              <a:rPr lang="en-IN" dirty="0" smtClean="0"/>
              <a:t>Automatic validation </a:t>
            </a:r>
          </a:p>
          <a:p>
            <a:r>
              <a:rPr lang="en-IN" dirty="0" smtClean="0"/>
              <a:t>And detection of changes</a:t>
            </a:r>
          </a:p>
          <a:p>
            <a:r>
              <a:rPr lang="en-IN" dirty="0" smtClean="0"/>
              <a:t>Post signing</a:t>
            </a:r>
            <a:endParaRPr lang="en-US" dirty="0"/>
          </a:p>
        </p:txBody>
      </p:sp>
    </p:spTree>
    <p:extLst>
      <p:ext uri="{BB962C8B-B14F-4D97-AF65-F5344CB8AC3E}">
        <p14:creationId xmlns:p14="http://schemas.microsoft.com/office/powerpoint/2010/main" val="47245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429359" y="515522"/>
            <a:ext cx="5143500" cy="3238500"/>
          </a:xfrm>
          <a:prstGeom prst="rect">
            <a:avLst/>
          </a:prstGeom>
        </p:spPr>
      </p:pic>
      <p:sp>
        <p:nvSpPr>
          <p:cNvPr id="3" name="TextBox 2"/>
          <p:cNvSpPr txBox="1"/>
          <p:nvPr/>
        </p:nvSpPr>
        <p:spPr>
          <a:xfrm>
            <a:off x="5992838" y="900332"/>
            <a:ext cx="3671667" cy="1754326"/>
          </a:xfrm>
          <a:prstGeom prst="rect">
            <a:avLst/>
          </a:prstGeom>
          <a:noFill/>
        </p:spPr>
        <p:txBody>
          <a:bodyPr wrap="square" rtlCol="0">
            <a:spAutoFit/>
          </a:bodyPr>
          <a:lstStyle/>
          <a:p>
            <a:r>
              <a:rPr lang="en-US" dirty="0"/>
              <a:t>The system automatically keeps a backup of all saved and printed PDF within its internal database. Using the recover pdf, an admin can recover PDF in case of data loss or to check the integrity of the results</a:t>
            </a:r>
          </a:p>
        </p:txBody>
      </p:sp>
    </p:spTree>
    <p:extLst>
      <p:ext uri="{BB962C8B-B14F-4D97-AF65-F5344CB8AC3E}">
        <p14:creationId xmlns:p14="http://schemas.microsoft.com/office/powerpoint/2010/main" val="3854685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About Motras Scientific</a:t>
            </a:r>
            <a:endParaRPr lang="en-US" dirty="0"/>
          </a:p>
        </p:txBody>
      </p:sp>
      <p:sp>
        <p:nvSpPr>
          <p:cNvPr id="3" name="Content Placeholder 2"/>
          <p:cNvSpPr>
            <a:spLocks noGrp="1"/>
          </p:cNvSpPr>
          <p:nvPr>
            <p:ph idx="1"/>
          </p:nvPr>
        </p:nvSpPr>
        <p:spPr>
          <a:xfrm>
            <a:off x="1097280" y="1845734"/>
            <a:ext cx="10058400" cy="4023360"/>
          </a:xfrm>
        </p:spPr>
        <p:txBody>
          <a:bodyPr>
            <a:normAutofit lnSpcReduction="10000"/>
          </a:bodyPr>
          <a:lstStyle/>
          <a:p>
            <a:pPr>
              <a:buFont typeface="Courier New" panose="02070309020205020404" pitchFamily="49" charset="0"/>
              <a:buChar char="o"/>
            </a:pPr>
            <a:r>
              <a:rPr lang="en-US" dirty="0"/>
              <a:t>We are pleased to inform you that MOTRAS Scientific Instruments Pvt. Ltd. a –Startup initiative , MSME registered with NSIC </a:t>
            </a:r>
            <a:r>
              <a:rPr lang="en-US" dirty="0" smtClean="0"/>
              <a:t>is developing new </a:t>
            </a:r>
            <a:r>
              <a:rPr lang="en-US" dirty="0"/>
              <a:t>generation sophisticated analytical instruments and analysis </a:t>
            </a:r>
            <a:r>
              <a:rPr lang="en-US" dirty="0" smtClean="0"/>
              <a:t>software.</a:t>
            </a:r>
          </a:p>
          <a:p>
            <a:pPr>
              <a:buFont typeface="Courier New" panose="02070309020205020404" pitchFamily="49" charset="0"/>
              <a:buChar char="o"/>
            </a:pPr>
            <a:r>
              <a:rPr lang="en-IN" dirty="0" smtClean="0"/>
              <a:t>We have over 40 years of experience in spectroscopy and our team is led by </a:t>
            </a:r>
            <a:r>
              <a:rPr lang="en-IN" b="1" i="1" dirty="0" smtClean="0"/>
              <a:t>Mr. K.C. Purohit who has been associated with Beckman, Varian, Instrumentation Laboratory, Bosh &amp; Lomb, </a:t>
            </a:r>
            <a:r>
              <a:rPr lang="en-IN" b="1" i="1" dirty="0" err="1" smtClean="0"/>
              <a:t>Jobin</a:t>
            </a:r>
            <a:r>
              <a:rPr lang="en-IN" b="1" i="1" dirty="0" smtClean="0"/>
              <a:t> </a:t>
            </a:r>
            <a:r>
              <a:rPr lang="en-IN" b="1" i="1" dirty="0" err="1" smtClean="0"/>
              <a:t>Yvon</a:t>
            </a:r>
            <a:r>
              <a:rPr lang="en-IN" b="1" i="1" dirty="0" smtClean="0"/>
              <a:t>.</a:t>
            </a:r>
            <a:r>
              <a:rPr lang="en-IN" dirty="0" smtClean="0"/>
              <a:t> These organisations were the planting seeds of spectroscopy as we know today.</a:t>
            </a:r>
            <a:endParaRPr lang="en-US" dirty="0" smtClean="0"/>
          </a:p>
          <a:p>
            <a:pPr>
              <a:buFont typeface="Courier New" panose="02070309020205020404" pitchFamily="49" charset="0"/>
              <a:buChar char="o"/>
            </a:pPr>
            <a:r>
              <a:rPr lang="en-US" dirty="0" smtClean="0"/>
              <a:t>We understand the environment, electrical setup available and hence have incorporated several techniques to eliminate the failure rate due to such trivial causes.</a:t>
            </a:r>
          </a:p>
          <a:p>
            <a:pPr>
              <a:buFont typeface="Courier New" panose="02070309020205020404" pitchFamily="49" charset="0"/>
              <a:buChar char="o"/>
            </a:pPr>
            <a:r>
              <a:rPr lang="en-US" dirty="0" smtClean="0"/>
              <a:t>Our instrument uses imported </a:t>
            </a:r>
            <a:r>
              <a:rPr lang="en-US" b="1" dirty="0" smtClean="0"/>
              <a:t>Grating (sourced from Newport USA), detector (Hamamatsu Japan) and deuterium lamp (from </a:t>
            </a:r>
            <a:r>
              <a:rPr lang="en-US" b="1" dirty="0" err="1" smtClean="0"/>
              <a:t>Photron</a:t>
            </a:r>
            <a:r>
              <a:rPr lang="en-US" b="1" dirty="0" smtClean="0"/>
              <a:t> Australia);</a:t>
            </a:r>
            <a:r>
              <a:rPr lang="en-US" dirty="0" smtClean="0"/>
              <a:t> thus provides best available core component benefits.</a:t>
            </a:r>
          </a:p>
          <a:p>
            <a:pPr>
              <a:buFont typeface="Courier New" panose="02070309020205020404" pitchFamily="49" charset="0"/>
              <a:buChar char="o"/>
            </a:pPr>
            <a:r>
              <a:rPr lang="en-US" dirty="0" smtClean="0"/>
              <a:t>Our instruments are deployed within the best-of-the-best institutes such as N.P.L., I.I.T., I.C.A.R., F.D.A., G.S.D.A., Pharmacopeia labs, NABL accredited labs, etc. </a:t>
            </a:r>
          </a:p>
        </p:txBody>
      </p:sp>
      <p:pic>
        <p:nvPicPr>
          <p:cNvPr id="5" name="Picture 4"/>
          <p:cNvPicPr>
            <a:picLocks noChangeAspect="1"/>
          </p:cNvPicPr>
          <p:nvPr/>
        </p:nvPicPr>
        <p:blipFill>
          <a:blip r:embed="rId2"/>
          <a:stretch>
            <a:fillRect/>
          </a:stretch>
        </p:blipFill>
        <p:spPr>
          <a:xfrm>
            <a:off x="8862646" y="286603"/>
            <a:ext cx="1547446" cy="1447317"/>
          </a:xfrm>
          <a:prstGeom prst="rect">
            <a:avLst/>
          </a:prstGeom>
        </p:spPr>
      </p:pic>
    </p:spTree>
    <p:extLst>
      <p:ext uri="{BB962C8B-B14F-4D97-AF65-F5344CB8AC3E}">
        <p14:creationId xmlns:p14="http://schemas.microsoft.com/office/powerpoint/2010/main" val="10915067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b="6214"/>
          <a:stretch/>
        </p:blipFill>
        <p:spPr bwMode="auto">
          <a:xfrm>
            <a:off x="310662" y="548494"/>
            <a:ext cx="5641145" cy="3133725"/>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1931226" y="3826413"/>
            <a:ext cx="2702471" cy="369332"/>
          </a:xfrm>
          <a:prstGeom prst="rect">
            <a:avLst/>
          </a:prstGeom>
          <a:noFill/>
        </p:spPr>
        <p:txBody>
          <a:bodyPr wrap="none" rtlCol="0">
            <a:spAutoFit/>
          </a:bodyPr>
          <a:lstStyle/>
          <a:p>
            <a:r>
              <a:rPr lang="en-IN" dirty="0" smtClean="0"/>
              <a:t>Powerful desktop software</a:t>
            </a:r>
            <a:endParaRPr lang="en-US" dirty="0"/>
          </a:p>
        </p:txBody>
      </p:sp>
      <p:pic>
        <p:nvPicPr>
          <p:cNvPr id="6" name="Picture 5"/>
          <p:cNvPicPr/>
          <p:nvPr/>
        </p:nvPicPr>
        <p:blipFill rotWithShape="1">
          <a:blip r:embed="rId3"/>
          <a:srcRect b="5359"/>
          <a:stretch/>
        </p:blipFill>
        <p:spPr bwMode="auto">
          <a:xfrm>
            <a:off x="5951807" y="2083704"/>
            <a:ext cx="5943600" cy="316230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7751298" y="5570806"/>
            <a:ext cx="2781787" cy="369332"/>
          </a:xfrm>
          <a:prstGeom prst="rect">
            <a:avLst/>
          </a:prstGeom>
          <a:noFill/>
        </p:spPr>
        <p:txBody>
          <a:bodyPr wrap="none" rtlCol="0">
            <a:spAutoFit/>
          </a:bodyPr>
          <a:lstStyle/>
          <a:p>
            <a:r>
              <a:rPr lang="en-IN" dirty="0" smtClean="0"/>
              <a:t>Easy one click Zoom feature</a:t>
            </a:r>
            <a:endParaRPr lang="en-US" dirty="0"/>
          </a:p>
        </p:txBody>
      </p:sp>
    </p:spTree>
    <p:extLst>
      <p:ext uri="{BB962C8B-B14F-4D97-AF65-F5344CB8AC3E}">
        <p14:creationId xmlns:p14="http://schemas.microsoft.com/office/powerpoint/2010/main" val="4064719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315" y="152183"/>
            <a:ext cx="10515600" cy="737164"/>
          </a:xfrm>
        </p:spPr>
        <p:txBody>
          <a:bodyPr/>
          <a:lstStyle/>
          <a:p>
            <a:r>
              <a:rPr lang="en-US" sz="2800" b="1" dirty="0" smtClean="0">
                <a:solidFill>
                  <a:srgbClr val="2E2E2E"/>
                </a:solidFill>
                <a:latin typeface="Arial"/>
              </a:rPr>
              <a:t>Thank you</a:t>
            </a:r>
            <a:endParaRPr lang="en-US" sz="2800" b="1" dirty="0">
              <a:solidFill>
                <a:srgbClr val="2E2E2E"/>
              </a:solidFill>
              <a:latin typeface="Arial"/>
            </a:endParaRPr>
          </a:p>
        </p:txBody>
      </p:sp>
      <p:sp>
        <p:nvSpPr>
          <p:cNvPr id="5" name="Text Placeholder 16"/>
          <p:cNvSpPr txBox="1">
            <a:spLocks/>
          </p:cNvSpPr>
          <p:nvPr/>
        </p:nvSpPr>
        <p:spPr>
          <a:xfrm>
            <a:off x="672071" y="1052186"/>
            <a:ext cx="10969943" cy="5031582"/>
          </a:xfrm>
          <a:prstGeom prst="rect">
            <a:avLst/>
          </a:prstGeom>
        </p:spPr>
        <p:txBody>
          <a:bodyPr vert="horz" lIns="0" tIns="0" rIns="0" bIns="0" rtlCol="0">
            <a:normAutofit/>
          </a:bodyPr>
          <a:lstStyle>
            <a:lvl1pPr marL="228600" indent="-241300" algn="l" defTabSz="457200" rtl="0" eaLnBrk="1" latinLnBrk="0" hangingPunct="1">
              <a:spcBef>
                <a:spcPct val="20000"/>
              </a:spcBef>
              <a:buClr>
                <a:schemeClr val="tx1">
                  <a:lumMod val="75000"/>
                  <a:lumOff val="25000"/>
                </a:schemeClr>
              </a:buClr>
              <a:buSzPct val="100000"/>
              <a:buFont typeface="Wingdings" charset="2"/>
              <a:buChar char="§"/>
              <a:defRPr sz="1800" kern="1200">
                <a:solidFill>
                  <a:schemeClr val="tx1">
                    <a:lumMod val="75000"/>
                    <a:lumOff val="25000"/>
                  </a:schemeClr>
                </a:solidFill>
                <a:latin typeface="+mn-lt"/>
                <a:ea typeface="+mn-ea"/>
                <a:cs typeface="+mn-cs"/>
              </a:defRPr>
            </a:lvl1pPr>
            <a:lvl2pPr marL="482600" indent="-241300" algn="l" defTabSz="457200" rtl="0" eaLnBrk="1" latinLnBrk="0" hangingPunct="1">
              <a:spcBef>
                <a:spcPct val="20000"/>
              </a:spcBef>
              <a:buClr>
                <a:schemeClr val="tx1">
                  <a:lumMod val="75000"/>
                  <a:lumOff val="25000"/>
                </a:schemeClr>
              </a:buClr>
              <a:buSzPct val="100000"/>
              <a:buFont typeface="Wingdings" charset="2"/>
              <a:buChar char="§"/>
              <a:defRPr sz="1700" kern="1200">
                <a:solidFill>
                  <a:schemeClr val="tx1">
                    <a:lumMod val="75000"/>
                    <a:lumOff val="25000"/>
                  </a:schemeClr>
                </a:solidFill>
                <a:latin typeface="+mn-lt"/>
                <a:ea typeface="+mn-ea"/>
                <a:cs typeface="+mn-cs"/>
              </a:defRPr>
            </a:lvl2pPr>
            <a:lvl3pPr marL="736600" indent="-241300" algn="l" defTabSz="457200" rtl="0" eaLnBrk="1" latinLnBrk="0" hangingPunct="1">
              <a:spcBef>
                <a:spcPct val="20000"/>
              </a:spcBef>
              <a:buClr>
                <a:schemeClr val="tx1">
                  <a:lumMod val="75000"/>
                  <a:lumOff val="25000"/>
                </a:schemeClr>
              </a:buClr>
              <a:buSzPct val="100000"/>
              <a:buFont typeface="Wingdings" charset="2"/>
              <a:buChar char="§"/>
              <a:defRPr sz="1600" kern="1200">
                <a:solidFill>
                  <a:schemeClr val="tx1">
                    <a:lumMod val="75000"/>
                    <a:lumOff val="25000"/>
                  </a:schemeClr>
                </a:solidFill>
                <a:latin typeface="+mn-lt"/>
                <a:ea typeface="+mn-ea"/>
                <a:cs typeface="+mn-cs"/>
              </a:defRPr>
            </a:lvl3pPr>
            <a:lvl4pPr marL="990600" indent="-241300" algn="l" defTabSz="520700" rtl="0" eaLnBrk="1" latinLnBrk="0" hangingPunct="1">
              <a:spcBef>
                <a:spcPct val="20000"/>
              </a:spcBef>
              <a:buClr>
                <a:schemeClr val="tx1">
                  <a:lumMod val="75000"/>
                  <a:lumOff val="25000"/>
                </a:schemeClr>
              </a:buClr>
              <a:buSzPct val="100000"/>
              <a:buFont typeface="Wingdings" charset="2"/>
              <a:buChar char="§"/>
              <a:tabLst/>
              <a:defRPr sz="1550" kern="1200">
                <a:solidFill>
                  <a:schemeClr val="tx1">
                    <a:lumMod val="75000"/>
                    <a:lumOff val="25000"/>
                  </a:schemeClr>
                </a:solidFill>
                <a:latin typeface="+mn-lt"/>
                <a:ea typeface="+mn-ea"/>
                <a:cs typeface="+mn-cs"/>
              </a:defRPr>
            </a:lvl4pPr>
            <a:lvl5pPr marL="1244600" indent="-241300" algn="l" defTabSz="457200" rtl="0" eaLnBrk="1" latinLnBrk="0" hangingPunct="1">
              <a:spcBef>
                <a:spcPts val="370"/>
              </a:spcBef>
              <a:buClr>
                <a:schemeClr val="tx1">
                  <a:lumMod val="75000"/>
                  <a:lumOff val="25000"/>
                </a:schemeClr>
              </a:buClr>
              <a:buSzPct val="100000"/>
              <a:buFont typeface="Wingdings" charset="2"/>
              <a:buChar char="§"/>
              <a:defRPr sz="1500" kern="1200">
                <a:solidFill>
                  <a:schemeClr val="tx1">
                    <a:lumMod val="75000"/>
                    <a:lumOff val="25000"/>
                  </a:schemeClr>
                </a:solidFill>
                <a:latin typeface="+mn-lt"/>
                <a:ea typeface="+mn-ea"/>
                <a:cs typeface="+mn-cs"/>
              </a:defRPr>
            </a:lvl5pPr>
            <a:lvl6pPr marL="1498600" indent="-228600" algn="l" defTabSz="457200" rtl="0" eaLnBrk="1" latinLnBrk="0" hangingPunct="1">
              <a:spcBef>
                <a:spcPct val="20000"/>
              </a:spcBef>
              <a:buFont typeface="Wingdings" charset="2"/>
              <a:buChar char="§"/>
              <a:defRPr sz="1450" kern="1200">
                <a:solidFill>
                  <a:schemeClr val="tx1">
                    <a:lumMod val="75000"/>
                    <a:lumOff val="25000"/>
                  </a:schemeClr>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Clr>
                <a:srgbClr val="2E2E2E">
                  <a:lumMod val="75000"/>
                  <a:lumOff val="25000"/>
                </a:srgbClr>
              </a:buClr>
            </a:pPr>
            <a:endParaRPr lang="en-US" dirty="0">
              <a:solidFill>
                <a:srgbClr val="2E2E2E">
                  <a:lumMod val="75000"/>
                  <a:lumOff val="25000"/>
                </a:srgbClr>
              </a:solidFill>
              <a:latin typeface="Arial"/>
            </a:endParaRPr>
          </a:p>
          <a:p>
            <a:pPr marL="285750" indent="-285750">
              <a:buClr>
                <a:srgbClr val="2E2E2E">
                  <a:lumMod val="75000"/>
                  <a:lumOff val="25000"/>
                </a:srgbClr>
              </a:buClr>
            </a:pPr>
            <a:endParaRPr lang="en-US" dirty="0">
              <a:solidFill>
                <a:srgbClr val="2E2E2E">
                  <a:lumMod val="75000"/>
                  <a:lumOff val="25000"/>
                </a:srgbClr>
              </a:solidFill>
              <a:latin typeface="Arial"/>
            </a:endParaRPr>
          </a:p>
          <a:p>
            <a:pPr marL="539750" lvl="1" indent="-285750">
              <a:buClr>
                <a:srgbClr val="2E2E2E">
                  <a:lumMod val="75000"/>
                  <a:lumOff val="25000"/>
                </a:srgbClr>
              </a:buClr>
            </a:pPr>
            <a:endParaRPr lang="en-US" dirty="0">
              <a:solidFill>
                <a:srgbClr val="2E2E2E">
                  <a:lumMod val="75000"/>
                  <a:lumOff val="25000"/>
                </a:srgbClr>
              </a:solidFill>
              <a:latin typeface="Arial"/>
            </a:endParaRPr>
          </a:p>
          <a:p>
            <a:pPr marL="285750" indent="-285750">
              <a:buClr>
                <a:srgbClr val="2E2E2E">
                  <a:lumMod val="75000"/>
                  <a:lumOff val="25000"/>
                </a:srgbClr>
              </a:buClr>
            </a:pPr>
            <a:endParaRPr lang="en-US" dirty="0" smtClean="0">
              <a:solidFill>
                <a:srgbClr val="2E2E2E">
                  <a:lumMod val="75000"/>
                  <a:lumOff val="25000"/>
                </a:srgbClr>
              </a:solidFill>
              <a:latin typeface="Arial"/>
            </a:endParaRPr>
          </a:p>
          <a:p>
            <a:pPr marL="285750" indent="-285750">
              <a:buClr>
                <a:srgbClr val="2E2E2E">
                  <a:lumMod val="75000"/>
                  <a:lumOff val="25000"/>
                </a:srgbClr>
              </a:buClr>
            </a:pPr>
            <a:endParaRPr kumimoji="0" lang="en-US" sz="1800" b="0" i="0" u="none" strike="noStrike" kern="1200" cap="none" spc="0" normalizeH="0" baseline="0" noProof="0" dirty="0" smtClean="0">
              <a:ln>
                <a:noFill/>
              </a:ln>
              <a:solidFill>
                <a:srgbClr val="2E2E2E">
                  <a:lumMod val="75000"/>
                  <a:lumOff val="25000"/>
                </a:srgbClr>
              </a:solidFill>
              <a:effectLst/>
              <a:uLnTx/>
              <a:uFillTx/>
              <a:latin typeface="Arial"/>
            </a:endParaRPr>
          </a:p>
        </p:txBody>
      </p:sp>
      <p:sp>
        <p:nvSpPr>
          <p:cNvPr id="6" name="Subtitle 1"/>
          <p:cNvSpPr txBox="1">
            <a:spLocks/>
          </p:cNvSpPr>
          <p:nvPr/>
        </p:nvSpPr>
        <p:spPr>
          <a:xfrm>
            <a:off x="600992" y="3908676"/>
            <a:ext cx="3852747" cy="292388"/>
          </a:xfrm>
          <a:prstGeom prst="rect">
            <a:avLst/>
          </a:prstGeom>
        </p:spPr>
        <p:txBody>
          <a:bodyPr lIns="0"/>
          <a:lstStyle>
            <a:lvl1pPr marL="228600" indent="-228600" algn="l" defTabSz="457200" rtl="0" fontAlgn="base">
              <a:spcBef>
                <a:spcPct val="0"/>
              </a:spcBef>
              <a:spcAft>
                <a:spcPts val="1000"/>
              </a:spcAft>
              <a:buClr>
                <a:schemeClr val="accent5"/>
              </a:buClr>
              <a:buFont typeface="Wingdings" charset="0"/>
              <a:buChar char="§"/>
              <a:defRPr sz="1800" kern="1200">
                <a:solidFill>
                  <a:schemeClr val="accent5"/>
                </a:solidFill>
                <a:latin typeface="Arial"/>
                <a:ea typeface="ＭＳ Ｐゴシック" charset="0"/>
                <a:cs typeface="Arial"/>
              </a:defRPr>
            </a:lvl1pPr>
            <a:lvl2pPr marL="457200" indent="-228600" algn="l" defTabSz="457200" rtl="0" fontAlgn="base">
              <a:spcBef>
                <a:spcPct val="0"/>
              </a:spcBef>
              <a:spcAft>
                <a:spcPts val="1000"/>
              </a:spcAft>
              <a:buClr>
                <a:schemeClr val="accent5"/>
              </a:buClr>
              <a:buFont typeface="Wingdings" charset="0"/>
              <a:buChar char="§"/>
              <a:defRPr sz="1600" kern="1200">
                <a:solidFill>
                  <a:schemeClr val="accent5"/>
                </a:solidFill>
                <a:latin typeface="Arial"/>
                <a:ea typeface="ＭＳ Ｐゴシック" charset="0"/>
                <a:cs typeface="Arial"/>
              </a:defRPr>
            </a:lvl2pPr>
            <a:lvl3pPr marL="685800" indent="-228600" algn="l" defTabSz="457200" rtl="0" fontAlgn="base">
              <a:spcBef>
                <a:spcPct val="0"/>
              </a:spcBef>
              <a:spcAft>
                <a:spcPts val="1000"/>
              </a:spcAft>
              <a:buClr>
                <a:schemeClr val="accent5"/>
              </a:buClr>
              <a:buFont typeface="Wingdings" charset="0"/>
              <a:buChar char="§"/>
              <a:defRPr sz="1500" kern="1200">
                <a:solidFill>
                  <a:schemeClr val="accent5"/>
                </a:solidFill>
                <a:latin typeface="Arial"/>
                <a:ea typeface="ＭＳ Ｐゴシック" charset="0"/>
                <a:cs typeface="Arial"/>
              </a:defRPr>
            </a:lvl3pPr>
            <a:lvl4pPr marL="914400" indent="-228600" algn="l" defTabSz="457200" rtl="0" fontAlgn="base">
              <a:spcBef>
                <a:spcPct val="0"/>
              </a:spcBef>
              <a:spcAft>
                <a:spcPts val="1000"/>
              </a:spcAft>
              <a:buClr>
                <a:schemeClr val="accent5"/>
              </a:buClr>
              <a:buFont typeface="Wingdings" charset="0"/>
              <a:buChar char="§"/>
              <a:defRPr sz="1400" kern="1200">
                <a:solidFill>
                  <a:schemeClr val="accent5"/>
                </a:solidFill>
                <a:latin typeface="Arial"/>
                <a:ea typeface="ＭＳ Ｐゴシック" charset="0"/>
                <a:cs typeface="Arial"/>
              </a:defRPr>
            </a:lvl4pPr>
            <a:lvl5pPr marL="1143000" indent="-228600" algn="l" defTabSz="457200" rtl="0" fontAlgn="base">
              <a:spcBef>
                <a:spcPct val="0"/>
              </a:spcBef>
              <a:spcAft>
                <a:spcPts val="1000"/>
              </a:spcAft>
              <a:buClr>
                <a:schemeClr val="accent5"/>
              </a:buClr>
              <a:buFont typeface="Wingdings" charset="0"/>
              <a:buChar char="§"/>
              <a:defRPr sz="1300" kern="1200">
                <a:solidFill>
                  <a:schemeClr val="accent5"/>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Clr>
                <a:srgbClr val="666666"/>
              </a:buClr>
              <a:buNone/>
            </a:pPr>
            <a:r>
              <a:rPr lang="en-US" i="1" dirty="0" smtClean="0">
                <a:solidFill>
                  <a:srgbClr val="008CE9">
                    <a:lumMod val="60000"/>
                    <a:lumOff val="40000"/>
                  </a:srgbClr>
                </a:solidFill>
              </a:rPr>
              <a:t>For more information please contact: </a:t>
            </a:r>
            <a:endParaRPr lang="en-US" i="1" dirty="0">
              <a:solidFill>
                <a:srgbClr val="008CE9">
                  <a:lumMod val="60000"/>
                  <a:lumOff val="40000"/>
                </a:srgbClr>
              </a:solidFill>
            </a:endParaRPr>
          </a:p>
        </p:txBody>
      </p:sp>
      <p:sp>
        <p:nvSpPr>
          <p:cNvPr id="7" name="TextBox 6"/>
          <p:cNvSpPr txBox="1"/>
          <p:nvPr/>
        </p:nvSpPr>
        <p:spPr>
          <a:xfrm>
            <a:off x="596760" y="4266705"/>
            <a:ext cx="3632339" cy="1384995"/>
          </a:xfrm>
          <a:prstGeom prst="rect">
            <a:avLst/>
          </a:prstGeom>
          <a:noFill/>
          <a:effectLst/>
        </p:spPr>
        <p:txBody>
          <a:bodyPr wrap="square" lIns="0" tIns="0" rIns="0" bIns="0" anchor="b">
            <a:spAutoFit/>
          </a:bodyPr>
          <a:lstStyle/>
          <a:p>
            <a:pPr fontAlgn="auto">
              <a:spcBef>
                <a:spcPts val="0"/>
              </a:spcBef>
              <a:spcAft>
                <a:spcPts val="0"/>
              </a:spcAft>
              <a:defRPr/>
            </a:pPr>
            <a:r>
              <a:rPr lang="en-US" sz="2000" kern="1200" spc="-50" dirty="0" smtClean="0">
                <a:solidFill>
                  <a:schemeClr val="tx2"/>
                </a:solidFill>
                <a:latin typeface="Arial"/>
                <a:ea typeface="+mn-ea"/>
                <a:cs typeface="Arial"/>
              </a:rPr>
              <a:t>K C Purohit</a:t>
            </a:r>
          </a:p>
          <a:p>
            <a:pPr fontAlgn="auto">
              <a:spcBef>
                <a:spcPts val="0"/>
              </a:spcBef>
              <a:spcAft>
                <a:spcPts val="0"/>
              </a:spcAft>
              <a:defRPr/>
            </a:pPr>
            <a:r>
              <a:rPr lang="en-US" sz="1400" kern="1200" spc="-50" dirty="0" smtClean="0">
                <a:solidFill>
                  <a:srgbClr val="969696"/>
                </a:solidFill>
                <a:latin typeface="Arial"/>
                <a:ea typeface="+mn-ea"/>
                <a:cs typeface="Arial"/>
              </a:rPr>
              <a:t>CEO</a:t>
            </a:r>
          </a:p>
          <a:p>
            <a:pPr fontAlgn="auto">
              <a:spcBef>
                <a:spcPts val="0"/>
              </a:spcBef>
              <a:spcAft>
                <a:spcPts val="0"/>
              </a:spcAft>
              <a:defRPr/>
            </a:pPr>
            <a:r>
              <a:rPr lang="en-US" sz="1400" kern="1200" spc="-50" dirty="0" err="1" smtClean="0">
                <a:solidFill>
                  <a:srgbClr val="969696"/>
                </a:solidFill>
                <a:latin typeface="Arial"/>
                <a:ea typeface="+mn-ea"/>
                <a:cs typeface="Arial"/>
              </a:rPr>
              <a:t>Motras</a:t>
            </a:r>
            <a:r>
              <a:rPr lang="en-US" sz="1400" kern="1200" spc="-50" dirty="0" smtClean="0">
                <a:solidFill>
                  <a:srgbClr val="969696"/>
                </a:solidFill>
                <a:latin typeface="Arial"/>
                <a:ea typeface="+mn-ea"/>
                <a:cs typeface="Arial"/>
              </a:rPr>
              <a:t> Scientific Instruments Private Limited</a:t>
            </a:r>
          </a:p>
          <a:p>
            <a:pPr fontAlgn="auto">
              <a:spcBef>
                <a:spcPts val="0"/>
              </a:spcBef>
              <a:spcAft>
                <a:spcPts val="0"/>
              </a:spcAft>
              <a:defRPr/>
            </a:pPr>
            <a:r>
              <a:rPr lang="en-US" sz="1400" spc="-50" dirty="0" smtClean="0">
                <a:solidFill>
                  <a:srgbClr val="969696"/>
                </a:solidFill>
                <a:latin typeface="Arial"/>
                <a:cs typeface="Arial"/>
              </a:rPr>
              <a:t>EA – 146, </a:t>
            </a:r>
            <a:r>
              <a:rPr lang="en-US" sz="1400" spc="-50" dirty="0" err="1" smtClean="0">
                <a:solidFill>
                  <a:srgbClr val="969696"/>
                </a:solidFill>
                <a:latin typeface="Arial"/>
                <a:cs typeface="Arial"/>
              </a:rPr>
              <a:t>Inderpuri</a:t>
            </a:r>
            <a:endParaRPr lang="en-US" sz="1400" kern="1200" spc="-50" dirty="0" smtClean="0">
              <a:solidFill>
                <a:srgbClr val="969696"/>
              </a:solidFill>
              <a:latin typeface="Arial"/>
              <a:ea typeface="+mn-ea"/>
              <a:cs typeface="Arial"/>
            </a:endParaRPr>
          </a:p>
          <a:p>
            <a:pPr fontAlgn="auto">
              <a:spcBef>
                <a:spcPts val="0"/>
              </a:spcBef>
              <a:spcAft>
                <a:spcPts val="0"/>
              </a:spcAft>
              <a:defRPr/>
            </a:pPr>
            <a:r>
              <a:rPr lang="it-IT" sz="1400" spc="-50" dirty="0">
                <a:solidFill>
                  <a:srgbClr val="969696"/>
                </a:solidFill>
                <a:latin typeface="Arial"/>
                <a:ea typeface="+mn-ea"/>
                <a:cs typeface="Arial"/>
              </a:rPr>
              <a:t>Mobile</a:t>
            </a:r>
            <a:r>
              <a:rPr lang="it-IT" sz="1400" spc="-50" dirty="0" smtClean="0">
                <a:solidFill>
                  <a:srgbClr val="969696"/>
                </a:solidFill>
                <a:latin typeface="Arial"/>
                <a:ea typeface="+mn-ea"/>
                <a:cs typeface="Arial"/>
              </a:rPr>
              <a:t>: +91.9810018049</a:t>
            </a:r>
            <a:endParaRPr lang="it-IT" sz="1400" spc="-50" dirty="0">
              <a:solidFill>
                <a:srgbClr val="969696"/>
              </a:solidFill>
              <a:latin typeface="Arial"/>
              <a:ea typeface="+mn-ea"/>
              <a:cs typeface="Arial"/>
            </a:endParaRPr>
          </a:p>
          <a:p>
            <a:pPr fontAlgn="auto">
              <a:spcBef>
                <a:spcPts val="0"/>
              </a:spcBef>
              <a:spcAft>
                <a:spcPts val="0"/>
              </a:spcAft>
              <a:defRPr/>
            </a:pPr>
            <a:r>
              <a:rPr lang="en-US" sz="1400" kern="1200" spc="-50" dirty="0" smtClean="0">
                <a:solidFill>
                  <a:schemeClr val="accent1"/>
                </a:solidFill>
                <a:latin typeface="Arial"/>
                <a:ea typeface="+mn-ea"/>
                <a:cs typeface="Arial"/>
              </a:rPr>
              <a:t>Email: </a:t>
            </a:r>
            <a:r>
              <a:rPr lang="en-US" sz="1400" spc="-50" dirty="0">
                <a:solidFill>
                  <a:schemeClr val="accent1"/>
                </a:solidFill>
                <a:latin typeface="Arial"/>
                <a:cs typeface="Arial"/>
              </a:rPr>
              <a:t>kcpurohit@motras.in</a:t>
            </a:r>
            <a:endParaRPr lang="en-US" sz="1400" kern="1200" spc="-50" dirty="0" smtClean="0">
              <a:solidFill>
                <a:srgbClr val="D21118"/>
              </a:solidFill>
              <a:latin typeface="Arial"/>
              <a:ea typeface="+mn-ea"/>
              <a:cs typeface="Arial"/>
            </a:endParaRPr>
          </a:p>
        </p:txBody>
      </p:sp>
      <p:pic>
        <p:nvPicPr>
          <p:cNvPr id="9" name="Picture 8"/>
          <p:cNvPicPr>
            <a:picLocks noChangeAspect="1"/>
          </p:cNvPicPr>
          <p:nvPr/>
        </p:nvPicPr>
        <p:blipFill>
          <a:blip r:embed="rId2"/>
          <a:stretch>
            <a:fillRect/>
          </a:stretch>
        </p:blipFill>
        <p:spPr>
          <a:xfrm>
            <a:off x="11125200" y="6057900"/>
            <a:ext cx="1066800" cy="800100"/>
          </a:xfrm>
          <a:prstGeom prst="rect">
            <a:avLst/>
          </a:prstGeom>
        </p:spPr>
      </p:pic>
    </p:spTree>
    <p:extLst>
      <p:ext uri="{BB962C8B-B14F-4D97-AF65-F5344CB8AC3E}">
        <p14:creationId xmlns:p14="http://schemas.microsoft.com/office/powerpoint/2010/main" val="1294289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Quick overview of our software</a:t>
            </a:r>
            <a:endParaRPr lang="en-US"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n-IN" dirty="0"/>
              <a:t>Our software are CFR compliant with capability to load tests from our online servers.</a:t>
            </a:r>
          </a:p>
          <a:p>
            <a:pPr>
              <a:buFont typeface="Courier New" panose="02070309020205020404" pitchFamily="49" charset="0"/>
              <a:buChar char="o"/>
            </a:pPr>
            <a:r>
              <a:rPr lang="en-IN" dirty="0"/>
              <a:t>The Instrument can be connected remotely to provide quick resolution to the end customer, demonstration, find out the failed part to enable quick resolution of breakdown</a:t>
            </a:r>
          </a:p>
          <a:p>
            <a:pPr>
              <a:buFont typeface="Courier New" panose="02070309020205020404" pitchFamily="49" charset="0"/>
              <a:buChar char="o"/>
            </a:pPr>
            <a:r>
              <a:rPr lang="en-IN" dirty="0" smtClean="0"/>
              <a:t>With complete in-house development of software, we are able to cater the requirements of our customer as per their needs</a:t>
            </a:r>
          </a:p>
          <a:p>
            <a:pPr>
              <a:buFont typeface="Courier New" panose="02070309020205020404" pitchFamily="49" charset="0"/>
              <a:buChar char="o"/>
            </a:pPr>
            <a:r>
              <a:rPr lang="en-IN" dirty="0" smtClean="0"/>
              <a:t>The software is compatible with Ethernet, </a:t>
            </a:r>
            <a:r>
              <a:rPr lang="en-IN" dirty="0" err="1" smtClean="0"/>
              <a:t>WiFi</a:t>
            </a:r>
            <a:r>
              <a:rPr lang="en-IN" dirty="0" smtClean="0"/>
              <a:t>, Bluetooth and USB interface</a:t>
            </a:r>
          </a:p>
          <a:p>
            <a:pPr>
              <a:buFont typeface="Courier New" panose="02070309020205020404" pitchFamily="49" charset="0"/>
              <a:buChar char="o"/>
            </a:pPr>
            <a:r>
              <a:rPr lang="en-IN" dirty="0" smtClean="0"/>
              <a:t>Free updates are available to user to enable best user experience over the course of Instrument’s </a:t>
            </a:r>
            <a:r>
              <a:rPr lang="en-IN" dirty="0" smtClean="0"/>
              <a:t>life</a:t>
            </a:r>
          </a:p>
          <a:p>
            <a:pPr>
              <a:buFont typeface="Courier New" panose="02070309020205020404" pitchFamily="49" charset="0"/>
              <a:buChar char="o"/>
            </a:pPr>
            <a:r>
              <a:rPr lang="en-IN" dirty="0" smtClean="0"/>
              <a:t>With built in Windows 10 based PC, the need of external system is eliminated; thus saving cost and providing more value to the customer</a:t>
            </a:r>
            <a:endParaRPr lang="en-IN" dirty="0"/>
          </a:p>
          <a:p>
            <a:endParaRPr lang="en-US" dirty="0"/>
          </a:p>
        </p:txBody>
      </p:sp>
    </p:spTree>
    <p:extLst>
      <p:ext uri="{BB962C8B-B14F-4D97-AF65-F5344CB8AC3E}">
        <p14:creationId xmlns:p14="http://schemas.microsoft.com/office/powerpoint/2010/main" val="1795056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Quick overview of our </a:t>
            </a:r>
            <a:r>
              <a:rPr lang="en-IN" dirty="0" smtClean="0"/>
              <a:t>hardware</a:t>
            </a:r>
            <a:endParaRPr lang="en-US"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n-IN" dirty="0" smtClean="0"/>
              <a:t>With </a:t>
            </a:r>
            <a:r>
              <a:rPr lang="en-IN" dirty="0"/>
              <a:t>in-house</a:t>
            </a:r>
            <a:r>
              <a:rPr lang="en-IN" dirty="0" smtClean="0"/>
              <a:t> development of hardware design, PCB, and other processes ensures the best, reliable product to our customers</a:t>
            </a:r>
          </a:p>
          <a:p>
            <a:pPr>
              <a:buFont typeface="Courier New" panose="02070309020205020404" pitchFamily="49" charset="0"/>
              <a:buChar char="o"/>
            </a:pPr>
            <a:r>
              <a:rPr lang="en-IN" dirty="0" smtClean="0"/>
              <a:t>We are able to quickly adapt to our customer’s feedback</a:t>
            </a:r>
          </a:p>
          <a:p>
            <a:pPr>
              <a:buFont typeface="Courier New" panose="02070309020205020404" pitchFamily="49" charset="0"/>
              <a:buChar char="o"/>
            </a:pPr>
            <a:r>
              <a:rPr lang="en-IN" dirty="0" smtClean="0"/>
              <a:t>Our instruments are designed with Indian conditions in mind; from rodent proof design to custom switch mode power supplies with working range from 100v to 300v</a:t>
            </a:r>
          </a:p>
          <a:p>
            <a:pPr>
              <a:buFont typeface="Courier New" panose="02070309020205020404" pitchFamily="49" charset="0"/>
              <a:buChar char="o"/>
            </a:pPr>
            <a:r>
              <a:rPr lang="en-IN" dirty="0" smtClean="0"/>
              <a:t>We understand the absence of ground/earth connection at customer location and have procedures to mitigate such trivial issues</a:t>
            </a:r>
          </a:p>
          <a:p>
            <a:pPr>
              <a:buFont typeface="Courier New" panose="02070309020205020404" pitchFamily="49" charset="0"/>
              <a:buChar char="o"/>
            </a:pPr>
            <a:endParaRPr lang="en-IN" dirty="0" smtClean="0"/>
          </a:p>
          <a:p>
            <a:endParaRPr lang="en-US" dirty="0"/>
          </a:p>
        </p:txBody>
      </p:sp>
    </p:spTree>
    <p:extLst>
      <p:ext uri="{BB962C8B-B14F-4D97-AF65-F5344CB8AC3E}">
        <p14:creationId xmlns:p14="http://schemas.microsoft.com/office/powerpoint/2010/main" val="2364503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graphicFrame>
        <p:nvGraphicFramePr>
          <p:cNvPr id="7" name="Content Placeholder 6"/>
          <p:cNvGraphicFramePr>
            <a:graphicFrameLocks noGrp="1"/>
          </p:cNvGraphicFramePr>
          <p:nvPr>
            <p:ph idx="1"/>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4959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70801" y="866303"/>
            <a:ext cx="5133975" cy="5724525"/>
          </a:xfrm>
          <a:prstGeom prst="rect">
            <a:avLst/>
          </a:prstGeom>
        </p:spPr>
      </p:pic>
      <p:sp>
        <p:nvSpPr>
          <p:cNvPr id="2" name="Title 1"/>
          <p:cNvSpPr>
            <a:spLocks noGrp="1"/>
          </p:cNvSpPr>
          <p:nvPr>
            <p:ph type="title"/>
          </p:nvPr>
        </p:nvSpPr>
        <p:spPr>
          <a:xfrm>
            <a:off x="412315" y="152183"/>
            <a:ext cx="10515600" cy="737164"/>
          </a:xfrm>
        </p:spPr>
        <p:txBody>
          <a:bodyPr/>
          <a:lstStyle/>
          <a:p>
            <a:r>
              <a:rPr lang="en-US" sz="2800" b="1" dirty="0" smtClean="0">
                <a:solidFill>
                  <a:srgbClr val="2E2E2E"/>
                </a:solidFill>
                <a:latin typeface="Arial"/>
              </a:rPr>
              <a:t>Spectrophotometer applications</a:t>
            </a:r>
            <a:endParaRPr lang="en-US" sz="2800" b="1" dirty="0">
              <a:solidFill>
                <a:srgbClr val="2E2E2E"/>
              </a:solidFill>
              <a:latin typeface="Arial"/>
            </a:endParaRPr>
          </a:p>
        </p:txBody>
      </p:sp>
      <p:sp>
        <p:nvSpPr>
          <p:cNvPr id="5" name="Text Placeholder 16"/>
          <p:cNvSpPr txBox="1">
            <a:spLocks/>
          </p:cNvSpPr>
          <p:nvPr/>
        </p:nvSpPr>
        <p:spPr>
          <a:xfrm>
            <a:off x="672071" y="1052186"/>
            <a:ext cx="10969943" cy="5031582"/>
          </a:xfrm>
          <a:prstGeom prst="rect">
            <a:avLst/>
          </a:prstGeom>
        </p:spPr>
        <p:txBody>
          <a:bodyPr vert="horz" lIns="0" tIns="0" rIns="0" bIns="0" rtlCol="0">
            <a:normAutofit/>
          </a:bodyPr>
          <a:lstStyle>
            <a:lvl1pPr marL="228600" indent="-241300" algn="l" defTabSz="457200" rtl="0" eaLnBrk="1" latinLnBrk="0" hangingPunct="1">
              <a:spcBef>
                <a:spcPct val="20000"/>
              </a:spcBef>
              <a:buClr>
                <a:schemeClr val="tx1">
                  <a:lumMod val="75000"/>
                  <a:lumOff val="25000"/>
                </a:schemeClr>
              </a:buClr>
              <a:buSzPct val="100000"/>
              <a:buFont typeface="Wingdings" charset="2"/>
              <a:buChar char="§"/>
              <a:defRPr sz="1800" kern="1200">
                <a:solidFill>
                  <a:schemeClr val="tx1">
                    <a:lumMod val="75000"/>
                    <a:lumOff val="25000"/>
                  </a:schemeClr>
                </a:solidFill>
                <a:latin typeface="+mn-lt"/>
                <a:ea typeface="+mn-ea"/>
                <a:cs typeface="+mn-cs"/>
              </a:defRPr>
            </a:lvl1pPr>
            <a:lvl2pPr marL="482600" indent="-241300" algn="l" defTabSz="457200" rtl="0" eaLnBrk="1" latinLnBrk="0" hangingPunct="1">
              <a:spcBef>
                <a:spcPct val="20000"/>
              </a:spcBef>
              <a:buClr>
                <a:schemeClr val="tx1">
                  <a:lumMod val="75000"/>
                  <a:lumOff val="25000"/>
                </a:schemeClr>
              </a:buClr>
              <a:buSzPct val="100000"/>
              <a:buFont typeface="Wingdings" charset="2"/>
              <a:buChar char="§"/>
              <a:defRPr sz="1700" kern="1200">
                <a:solidFill>
                  <a:schemeClr val="tx1">
                    <a:lumMod val="75000"/>
                    <a:lumOff val="25000"/>
                  </a:schemeClr>
                </a:solidFill>
                <a:latin typeface="+mn-lt"/>
                <a:ea typeface="+mn-ea"/>
                <a:cs typeface="+mn-cs"/>
              </a:defRPr>
            </a:lvl2pPr>
            <a:lvl3pPr marL="736600" indent="-241300" algn="l" defTabSz="457200" rtl="0" eaLnBrk="1" latinLnBrk="0" hangingPunct="1">
              <a:spcBef>
                <a:spcPct val="20000"/>
              </a:spcBef>
              <a:buClr>
                <a:schemeClr val="tx1">
                  <a:lumMod val="75000"/>
                  <a:lumOff val="25000"/>
                </a:schemeClr>
              </a:buClr>
              <a:buSzPct val="100000"/>
              <a:buFont typeface="Wingdings" charset="2"/>
              <a:buChar char="§"/>
              <a:defRPr sz="1600" kern="1200">
                <a:solidFill>
                  <a:schemeClr val="tx1">
                    <a:lumMod val="75000"/>
                    <a:lumOff val="25000"/>
                  </a:schemeClr>
                </a:solidFill>
                <a:latin typeface="+mn-lt"/>
                <a:ea typeface="+mn-ea"/>
                <a:cs typeface="+mn-cs"/>
              </a:defRPr>
            </a:lvl3pPr>
            <a:lvl4pPr marL="990600" indent="-241300" algn="l" defTabSz="520700" rtl="0" eaLnBrk="1" latinLnBrk="0" hangingPunct="1">
              <a:spcBef>
                <a:spcPct val="20000"/>
              </a:spcBef>
              <a:buClr>
                <a:schemeClr val="tx1">
                  <a:lumMod val="75000"/>
                  <a:lumOff val="25000"/>
                </a:schemeClr>
              </a:buClr>
              <a:buSzPct val="100000"/>
              <a:buFont typeface="Wingdings" charset="2"/>
              <a:buChar char="§"/>
              <a:tabLst/>
              <a:defRPr sz="1550" kern="1200">
                <a:solidFill>
                  <a:schemeClr val="tx1">
                    <a:lumMod val="75000"/>
                    <a:lumOff val="25000"/>
                  </a:schemeClr>
                </a:solidFill>
                <a:latin typeface="+mn-lt"/>
                <a:ea typeface="+mn-ea"/>
                <a:cs typeface="+mn-cs"/>
              </a:defRPr>
            </a:lvl4pPr>
            <a:lvl5pPr marL="1244600" indent="-241300" algn="l" defTabSz="457200" rtl="0" eaLnBrk="1" latinLnBrk="0" hangingPunct="1">
              <a:spcBef>
                <a:spcPts val="370"/>
              </a:spcBef>
              <a:buClr>
                <a:schemeClr val="tx1">
                  <a:lumMod val="75000"/>
                  <a:lumOff val="25000"/>
                </a:schemeClr>
              </a:buClr>
              <a:buSzPct val="100000"/>
              <a:buFont typeface="Wingdings" charset="2"/>
              <a:buChar char="§"/>
              <a:defRPr sz="1500" kern="1200">
                <a:solidFill>
                  <a:schemeClr val="tx1">
                    <a:lumMod val="75000"/>
                    <a:lumOff val="25000"/>
                  </a:schemeClr>
                </a:solidFill>
                <a:latin typeface="+mn-lt"/>
                <a:ea typeface="+mn-ea"/>
                <a:cs typeface="+mn-cs"/>
              </a:defRPr>
            </a:lvl5pPr>
            <a:lvl6pPr marL="1498600" indent="-228600" algn="l" defTabSz="457200" rtl="0" eaLnBrk="1" latinLnBrk="0" hangingPunct="1">
              <a:spcBef>
                <a:spcPct val="20000"/>
              </a:spcBef>
              <a:buFont typeface="Wingdings" charset="2"/>
              <a:buChar char="§"/>
              <a:defRPr sz="1450" kern="1200">
                <a:solidFill>
                  <a:schemeClr val="tx1">
                    <a:lumMod val="75000"/>
                    <a:lumOff val="25000"/>
                  </a:schemeClr>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Clr>
                <a:srgbClr val="2E2E2E">
                  <a:lumMod val="75000"/>
                  <a:lumOff val="25000"/>
                </a:srgbClr>
              </a:buClr>
            </a:pPr>
            <a:endParaRPr lang="en-US" dirty="0">
              <a:solidFill>
                <a:srgbClr val="2E2E2E">
                  <a:lumMod val="75000"/>
                  <a:lumOff val="25000"/>
                </a:srgbClr>
              </a:solidFill>
              <a:latin typeface="Arial"/>
            </a:endParaRPr>
          </a:p>
          <a:p>
            <a:pPr marL="285750" indent="-285750">
              <a:buClr>
                <a:srgbClr val="2E2E2E">
                  <a:lumMod val="75000"/>
                  <a:lumOff val="25000"/>
                </a:srgbClr>
              </a:buClr>
            </a:pPr>
            <a:endParaRPr lang="en-US" dirty="0">
              <a:solidFill>
                <a:srgbClr val="2E2E2E">
                  <a:lumMod val="75000"/>
                  <a:lumOff val="25000"/>
                </a:srgbClr>
              </a:solidFill>
              <a:latin typeface="Arial"/>
            </a:endParaRPr>
          </a:p>
          <a:p>
            <a:pPr marL="539750" lvl="1" indent="-285750">
              <a:buClr>
                <a:srgbClr val="2E2E2E">
                  <a:lumMod val="75000"/>
                  <a:lumOff val="25000"/>
                </a:srgbClr>
              </a:buClr>
            </a:pPr>
            <a:endParaRPr lang="en-US" dirty="0">
              <a:solidFill>
                <a:srgbClr val="2E2E2E">
                  <a:lumMod val="75000"/>
                  <a:lumOff val="25000"/>
                </a:srgbClr>
              </a:solidFill>
              <a:latin typeface="Arial"/>
            </a:endParaRPr>
          </a:p>
          <a:p>
            <a:pPr marL="285750" indent="-285750">
              <a:buClr>
                <a:srgbClr val="2E2E2E">
                  <a:lumMod val="75000"/>
                  <a:lumOff val="25000"/>
                </a:srgbClr>
              </a:buClr>
            </a:pPr>
            <a:endParaRPr lang="en-US" dirty="0" smtClean="0">
              <a:solidFill>
                <a:srgbClr val="2E2E2E">
                  <a:lumMod val="75000"/>
                  <a:lumOff val="25000"/>
                </a:srgbClr>
              </a:solidFill>
              <a:latin typeface="Arial"/>
            </a:endParaRPr>
          </a:p>
          <a:p>
            <a:pPr marL="285750" indent="-285750">
              <a:buClr>
                <a:srgbClr val="2E2E2E">
                  <a:lumMod val="75000"/>
                  <a:lumOff val="25000"/>
                </a:srgbClr>
              </a:buClr>
            </a:pPr>
            <a:endParaRPr kumimoji="0" lang="en-US" sz="1800" b="0" i="0" u="none" strike="noStrike" kern="1200" cap="none" spc="0" normalizeH="0" baseline="0" noProof="0" dirty="0" smtClean="0">
              <a:ln>
                <a:noFill/>
              </a:ln>
              <a:solidFill>
                <a:srgbClr val="2E2E2E">
                  <a:lumMod val="75000"/>
                  <a:lumOff val="25000"/>
                </a:srgbClr>
              </a:solidFill>
              <a:effectLst/>
              <a:uLnTx/>
              <a:uFillTx/>
              <a:latin typeface="Arial"/>
            </a:endParaRPr>
          </a:p>
        </p:txBody>
      </p:sp>
      <p:sp>
        <p:nvSpPr>
          <p:cNvPr id="6" name="TextBox 5"/>
          <p:cNvSpPr txBox="1"/>
          <p:nvPr/>
        </p:nvSpPr>
        <p:spPr>
          <a:xfrm>
            <a:off x="601662" y="1521045"/>
            <a:ext cx="2669139" cy="485423"/>
          </a:xfrm>
          <a:prstGeom prst="rect">
            <a:avLst/>
          </a:prstGeom>
          <a:noFill/>
          <a:effectLst/>
        </p:spPr>
        <p:txBody>
          <a:bodyPr wrap="square" lIns="0" tIns="0" rIns="0" bIns="0" rtlCol="0">
            <a:noAutofit/>
          </a:bodyPr>
          <a:lstStyle/>
          <a:p>
            <a:r>
              <a:rPr lang="en-US" sz="2000" b="1" dirty="0" smtClean="0">
                <a:solidFill>
                  <a:schemeClr val="tx2"/>
                </a:solidFill>
                <a:latin typeface="Arial"/>
                <a:cs typeface="Arial"/>
              </a:rPr>
              <a:t>Impurity detection</a:t>
            </a:r>
            <a:endParaRPr lang="en-US" sz="2000" b="1" dirty="0">
              <a:solidFill>
                <a:schemeClr val="tx2"/>
              </a:solidFill>
              <a:latin typeface="Arial"/>
              <a:cs typeface="Arial"/>
            </a:endParaRPr>
          </a:p>
          <a:p>
            <a:endParaRPr lang="en-US" sz="2400" b="1" dirty="0">
              <a:solidFill>
                <a:schemeClr val="tx2"/>
              </a:solidFill>
              <a:latin typeface="Arial"/>
              <a:cs typeface="Arial"/>
            </a:endParaRPr>
          </a:p>
        </p:txBody>
      </p:sp>
      <p:sp>
        <p:nvSpPr>
          <p:cNvPr id="7" name="TextBox 6"/>
          <p:cNvSpPr txBox="1"/>
          <p:nvPr/>
        </p:nvSpPr>
        <p:spPr>
          <a:xfrm>
            <a:off x="611546" y="2001685"/>
            <a:ext cx="2857261" cy="2256455"/>
          </a:xfrm>
          <a:prstGeom prst="rect">
            <a:avLst/>
          </a:prstGeom>
          <a:noFill/>
          <a:effectLst/>
        </p:spPr>
        <p:txBody>
          <a:bodyPr wrap="square" lIns="0" tIns="0" rIns="0" bIns="0" rtlCol="0" anchor="t">
            <a:noAutofit/>
          </a:bodyPr>
          <a:lstStyle/>
          <a:p>
            <a:pPr>
              <a:lnSpc>
                <a:spcPct val="90000"/>
              </a:lnSpc>
              <a:spcAft>
                <a:spcPts val="1200"/>
              </a:spcAft>
            </a:pPr>
            <a:r>
              <a:rPr lang="en-US" sz="1400" dirty="0">
                <a:solidFill>
                  <a:schemeClr val="tx1">
                    <a:lumMod val="75000"/>
                    <a:lumOff val="25000"/>
                  </a:schemeClr>
                </a:solidFill>
                <a:latin typeface="Arial"/>
                <a:cs typeface="Arial"/>
              </a:rPr>
              <a:t>UV absorption spectroscopy is one of the best methods for </a:t>
            </a:r>
            <a:r>
              <a:rPr lang="en-US" sz="1400" dirty="0">
                <a:solidFill>
                  <a:srgbClr val="1499E6"/>
                </a:solidFill>
                <a:latin typeface="Arial"/>
                <a:cs typeface="Arial"/>
              </a:rPr>
              <a:t>determination of impurities</a:t>
            </a:r>
            <a:r>
              <a:rPr lang="en-US" sz="1400" dirty="0">
                <a:solidFill>
                  <a:schemeClr val="tx1">
                    <a:lumMod val="75000"/>
                    <a:lumOff val="25000"/>
                  </a:schemeClr>
                </a:solidFill>
                <a:latin typeface="Arial"/>
                <a:cs typeface="Arial"/>
              </a:rPr>
              <a:t> in organic molecules. </a:t>
            </a:r>
          </a:p>
          <a:p>
            <a:pPr>
              <a:lnSpc>
                <a:spcPct val="90000"/>
              </a:lnSpc>
              <a:spcAft>
                <a:spcPts val="1200"/>
              </a:spcAft>
            </a:pPr>
            <a:r>
              <a:rPr lang="en-US" sz="1400" dirty="0">
                <a:solidFill>
                  <a:schemeClr val="tx1">
                    <a:lumMod val="75000"/>
                    <a:lumOff val="25000"/>
                  </a:schemeClr>
                </a:solidFill>
                <a:latin typeface="Arial"/>
                <a:cs typeface="Arial"/>
              </a:rPr>
              <a:t>Additional peaks can be observed due to impurities in the sample and it can be compared with that of standard raw material</a:t>
            </a:r>
          </a:p>
          <a:p>
            <a:pPr>
              <a:lnSpc>
                <a:spcPct val="90000"/>
              </a:lnSpc>
            </a:pPr>
            <a:endParaRPr lang="en-US" sz="1400" dirty="0">
              <a:solidFill>
                <a:schemeClr val="tx1">
                  <a:lumMod val="75000"/>
                  <a:lumOff val="25000"/>
                </a:schemeClr>
              </a:solidFill>
              <a:latin typeface="Arial"/>
              <a:cs typeface="Arial"/>
            </a:endParaRPr>
          </a:p>
        </p:txBody>
      </p:sp>
      <p:sp>
        <p:nvSpPr>
          <p:cNvPr id="8" name="TextBox 7"/>
          <p:cNvSpPr txBox="1"/>
          <p:nvPr/>
        </p:nvSpPr>
        <p:spPr>
          <a:xfrm>
            <a:off x="558318" y="4050018"/>
            <a:ext cx="3043011" cy="687640"/>
          </a:xfrm>
          <a:prstGeom prst="rect">
            <a:avLst/>
          </a:prstGeom>
          <a:noFill/>
          <a:effectLst/>
        </p:spPr>
        <p:txBody>
          <a:bodyPr wrap="square" lIns="0" tIns="0" rIns="0" bIns="0" rtlCol="0">
            <a:noAutofit/>
          </a:bodyPr>
          <a:lstStyle/>
          <a:p>
            <a:r>
              <a:rPr lang="en-US" sz="2000" b="1" dirty="0">
                <a:solidFill>
                  <a:schemeClr val="tx2"/>
                </a:solidFill>
                <a:latin typeface="Arial"/>
                <a:cs typeface="Arial"/>
              </a:rPr>
              <a:t>Structure elucidation of organic compounds</a:t>
            </a:r>
          </a:p>
          <a:p>
            <a:endParaRPr lang="en-US" sz="2400" b="1" dirty="0">
              <a:solidFill>
                <a:schemeClr val="tx2"/>
              </a:solidFill>
              <a:latin typeface="Arial"/>
              <a:cs typeface="Arial"/>
            </a:endParaRPr>
          </a:p>
        </p:txBody>
      </p:sp>
      <p:sp>
        <p:nvSpPr>
          <p:cNvPr id="9" name="TextBox 8"/>
          <p:cNvSpPr txBox="1"/>
          <p:nvPr/>
        </p:nvSpPr>
        <p:spPr>
          <a:xfrm>
            <a:off x="615670" y="4808621"/>
            <a:ext cx="2537448" cy="1065406"/>
          </a:xfrm>
          <a:prstGeom prst="rect">
            <a:avLst/>
          </a:prstGeom>
          <a:noFill/>
          <a:effectLst/>
        </p:spPr>
        <p:txBody>
          <a:bodyPr wrap="square" lIns="0" tIns="0" rIns="0" bIns="0" rtlCol="0" anchor="t">
            <a:noAutofit/>
          </a:bodyPr>
          <a:lstStyle/>
          <a:p>
            <a:pPr>
              <a:lnSpc>
                <a:spcPct val="90000"/>
              </a:lnSpc>
            </a:pPr>
            <a:r>
              <a:rPr lang="en-US" sz="1400" dirty="0">
                <a:solidFill>
                  <a:srgbClr val="626262"/>
                </a:solidFill>
                <a:latin typeface="Arial"/>
                <a:cs typeface="Arial"/>
              </a:rPr>
              <a:t>UV spectroscopy is useful in the structure elucidation of organic molecules, the presence or </a:t>
            </a:r>
            <a:r>
              <a:rPr lang="en-US" sz="1400" dirty="0">
                <a:solidFill>
                  <a:srgbClr val="1499E6"/>
                </a:solidFill>
                <a:latin typeface="Arial"/>
                <a:cs typeface="Arial"/>
              </a:rPr>
              <a:t>absence of unsaturation</a:t>
            </a:r>
            <a:r>
              <a:rPr lang="en-US" sz="1400" dirty="0">
                <a:solidFill>
                  <a:srgbClr val="626262"/>
                </a:solidFill>
                <a:latin typeface="Arial"/>
                <a:cs typeface="Arial"/>
              </a:rPr>
              <a:t>, the presence of hetero atoms.</a:t>
            </a:r>
          </a:p>
        </p:txBody>
      </p:sp>
      <p:sp>
        <p:nvSpPr>
          <p:cNvPr id="10" name="TextBox 9"/>
          <p:cNvSpPr txBox="1"/>
          <p:nvPr/>
        </p:nvSpPr>
        <p:spPr>
          <a:xfrm>
            <a:off x="8554719" y="1865912"/>
            <a:ext cx="2833655" cy="1647103"/>
          </a:xfrm>
          <a:prstGeom prst="rect">
            <a:avLst/>
          </a:prstGeom>
          <a:noFill/>
          <a:effectLst/>
        </p:spPr>
        <p:txBody>
          <a:bodyPr wrap="square" lIns="0" tIns="0" rIns="0" bIns="0" rtlCol="0" anchor="t">
            <a:noAutofit/>
          </a:bodyPr>
          <a:lstStyle/>
          <a:p>
            <a:pPr>
              <a:lnSpc>
                <a:spcPct val="90000"/>
              </a:lnSpc>
            </a:pPr>
            <a:r>
              <a:rPr lang="en-US" sz="1400" dirty="0" smtClean="0">
                <a:solidFill>
                  <a:srgbClr val="626262"/>
                </a:solidFill>
                <a:latin typeface="Arial"/>
                <a:cs typeface="Arial"/>
              </a:rPr>
              <a:t>UV </a:t>
            </a:r>
            <a:r>
              <a:rPr lang="en-US" sz="1400" dirty="0">
                <a:solidFill>
                  <a:srgbClr val="626262"/>
                </a:solidFill>
                <a:latin typeface="Arial"/>
                <a:cs typeface="Arial"/>
              </a:rPr>
              <a:t>absorption spectroscopy can be used for the </a:t>
            </a:r>
            <a:r>
              <a:rPr lang="en-US" sz="1400" dirty="0">
                <a:solidFill>
                  <a:srgbClr val="1499E6"/>
                </a:solidFill>
                <a:latin typeface="Arial"/>
                <a:cs typeface="Arial"/>
              </a:rPr>
              <a:t>quantitative</a:t>
            </a:r>
            <a:r>
              <a:rPr lang="en-US" sz="1400" dirty="0">
                <a:solidFill>
                  <a:srgbClr val="626262"/>
                </a:solidFill>
                <a:latin typeface="Arial"/>
                <a:cs typeface="Arial"/>
              </a:rPr>
              <a:t> determination of compounds that absorb UV radiation. This determination is based on </a:t>
            </a:r>
            <a:r>
              <a:rPr lang="en-US" sz="1400" dirty="0">
                <a:solidFill>
                  <a:srgbClr val="1499E6"/>
                </a:solidFill>
                <a:latin typeface="Arial"/>
                <a:cs typeface="Arial"/>
              </a:rPr>
              <a:t>Beer’s law</a:t>
            </a:r>
          </a:p>
        </p:txBody>
      </p:sp>
      <p:sp>
        <p:nvSpPr>
          <p:cNvPr id="11" name="TextBox 10"/>
          <p:cNvSpPr txBox="1"/>
          <p:nvPr/>
        </p:nvSpPr>
        <p:spPr>
          <a:xfrm>
            <a:off x="8602782" y="3920974"/>
            <a:ext cx="2757455" cy="461651"/>
          </a:xfrm>
          <a:prstGeom prst="rect">
            <a:avLst/>
          </a:prstGeom>
          <a:noFill/>
          <a:effectLst/>
        </p:spPr>
        <p:txBody>
          <a:bodyPr wrap="square" lIns="0" tIns="0" rIns="0" bIns="0" rtlCol="0">
            <a:noAutofit/>
          </a:bodyPr>
          <a:lstStyle/>
          <a:p>
            <a:r>
              <a:rPr lang="en-US" sz="2000" b="1" dirty="0">
                <a:solidFill>
                  <a:schemeClr val="tx2"/>
                </a:solidFill>
                <a:latin typeface="Arial"/>
                <a:cs typeface="Arial"/>
              </a:rPr>
              <a:t>Molecular weight determination</a:t>
            </a:r>
          </a:p>
        </p:txBody>
      </p:sp>
      <p:sp>
        <p:nvSpPr>
          <p:cNvPr id="12" name="TextBox 11"/>
          <p:cNvSpPr txBox="1"/>
          <p:nvPr/>
        </p:nvSpPr>
        <p:spPr>
          <a:xfrm>
            <a:off x="8635021" y="4629746"/>
            <a:ext cx="2833655" cy="1259305"/>
          </a:xfrm>
          <a:prstGeom prst="rect">
            <a:avLst/>
          </a:prstGeom>
          <a:noFill/>
          <a:effectLst/>
        </p:spPr>
        <p:txBody>
          <a:bodyPr wrap="square" lIns="0" tIns="0" rIns="0" bIns="0" rtlCol="0" anchor="t">
            <a:noAutofit/>
          </a:bodyPr>
          <a:lstStyle/>
          <a:p>
            <a:pPr>
              <a:lnSpc>
                <a:spcPct val="90000"/>
              </a:lnSpc>
            </a:pPr>
            <a:r>
              <a:rPr lang="en-US" sz="1400" dirty="0">
                <a:solidFill>
                  <a:srgbClr val="626262"/>
                </a:solidFill>
                <a:latin typeface="Arial"/>
                <a:cs typeface="Arial"/>
              </a:rPr>
              <a:t>Molecular </a:t>
            </a:r>
            <a:r>
              <a:rPr lang="en-US" sz="1400" dirty="0">
                <a:solidFill>
                  <a:srgbClr val="1499E6"/>
                </a:solidFill>
                <a:latin typeface="Arial"/>
                <a:cs typeface="Arial"/>
              </a:rPr>
              <a:t>weights</a:t>
            </a:r>
            <a:r>
              <a:rPr lang="en-US" sz="1400" dirty="0">
                <a:solidFill>
                  <a:srgbClr val="626262"/>
                </a:solidFill>
                <a:latin typeface="Arial"/>
                <a:cs typeface="Arial"/>
              </a:rPr>
              <a:t> of compounds can be measured by preparing the suitable </a:t>
            </a:r>
            <a:r>
              <a:rPr lang="en-US" sz="1400" dirty="0">
                <a:solidFill>
                  <a:srgbClr val="1499E6"/>
                </a:solidFill>
                <a:latin typeface="Arial"/>
                <a:cs typeface="Arial"/>
              </a:rPr>
              <a:t>derivatives</a:t>
            </a:r>
            <a:r>
              <a:rPr lang="en-US" sz="1400" dirty="0">
                <a:solidFill>
                  <a:srgbClr val="626262"/>
                </a:solidFill>
                <a:latin typeface="Arial"/>
                <a:cs typeface="Arial"/>
              </a:rPr>
              <a:t> of these compounds</a:t>
            </a:r>
          </a:p>
        </p:txBody>
      </p:sp>
      <p:sp>
        <p:nvSpPr>
          <p:cNvPr id="13" name="TextBox 12"/>
          <p:cNvSpPr txBox="1"/>
          <p:nvPr/>
        </p:nvSpPr>
        <p:spPr>
          <a:xfrm>
            <a:off x="8526583" y="1497273"/>
            <a:ext cx="2833655" cy="461651"/>
          </a:xfrm>
          <a:prstGeom prst="rect">
            <a:avLst/>
          </a:prstGeom>
          <a:noFill/>
          <a:effectLst/>
        </p:spPr>
        <p:txBody>
          <a:bodyPr wrap="square" lIns="0" tIns="0" rIns="0" bIns="0" rtlCol="0">
            <a:noAutofit/>
          </a:bodyPr>
          <a:lstStyle/>
          <a:p>
            <a:r>
              <a:rPr lang="en-US" sz="2000" b="1" dirty="0">
                <a:solidFill>
                  <a:schemeClr val="tx2"/>
                </a:solidFill>
                <a:latin typeface="Arial"/>
                <a:cs typeface="Arial"/>
              </a:rPr>
              <a:t>Quantitative analysis</a:t>
            </a:r>
          </a:p>
          <a:p>
            <a:endParaRPr lang="en-US" sz="1400" dirty="0">
              <a:solidFill>
                <a:srgbClr val="1499E6"/>
              </a:solidFill>
              <a:latin typeface="Arial"/>
              <a:cs typeface="Arial"/>
            </a:endParaRPr>
          </a:p>
        </p:txBody>
      </p:sp>
      <p:sp>
        <p:nvSpPr>
          <p:cNvPr id="14" name="TextBox 13"/>
          <p:cNvSpPr txBox="1"/>
          <p:nvPr/>
        </p:nvSpPr>
        <p:spPr>
          <a:xfrm>
            <a:off x="611547" y="866303"/>
            <a:ext cx="9337456" cy="387798"/>
          </a:xfrm>
          <a:prstGeom prst="rect">
            <a:avLst/>
          </a:prstGeom>
          <a:noFill/>
          <a:effectLst/>
        </p:spPr>
        <p:txBody>
          <a:bodyPr wrap="square" lIns="0" tIns="0" rIns="0" bIns="0" rtlCol="0" anchor="t">
            <a:spAutoFit/>
          </a:bodyPr>
          <a:lstStyle/>
          <a:p>
            <a:pPr>
              <a:lnSpc>
                <a:spcPct val="90000"/>
              </a:lnSpc>
            </a:pPr>
            <a:r>
              <a:rPr lang="en-US" sz="1400" b="1" dirty="0" smtClean="0">
                <a:solidFill>
                  <a:schemeClr val="tx1">
                    <a:lumMod val="75000"/>
                    <a:lumOff val="25000"/>
                  </a:schemeClr>
                </a:solidFill>
                <a:latin typeface="Arial"/>
                <a:cs typeface="Arial"/>
              </a:rPr>
              <a:t>Spectrophotometers are used across a wide range of industries for versatile applications. Here is a brief summary of it’s applications </a:t>
            </a:r>
            <a:endParaRPr lang="en-US" sz="1400" b="1" dirty="0">
              <a:solidFill>
                <a:schemeClr val="tx1">
                  <a:lumMod val="75000"/>
                  <a:lumOff val="25000"/>
                </a:schemeClr>
              </a:solidFill>
              <a:latin typeface="Arial"/>
              <a:cs typeface="Arial"/>
            </a:endParaRPr>
          </a:p>
        </p:txBody>
      </p:sp>
      <p:sp>
        <p:nvSpPr>
          <p:cNvPr id="18" name="Title 1"/>
          <p:cNvSpPr txBox="1">
            <a:spLocks/>
          </p:cNvSpPr>
          <p:nvPr/>
        </p:nvSpPr>
        <p:spPr>
          <a:xfrm>
            <a:off x="4073484" y="2333358"/>
            <a:ext cx="1201900" cy="353569"/>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smtClean="0">
                <a:solidFill>
                  <a:schemeClr val="bg1"/>
                </a:solidFill>
                <a:latin typeface="Arial" panose="020B0604020202020204" pitchFamily="34" charset="0"/>
                <a:cs typeface="Arial" panose="020B0604020202020204" pitchFamily="34" charset="0"/>
              </a:rPr>
              <a:t>Bioscience</a:t>
            </a:r>
            <a:endParaRPr lang="en-US" sz="1600" b="1" dirty="0">
              <a:solidFill>
                <a:schemeClr val="bg1"/>
              </a:solidFill>
              <a:latin typeface="Arial" panose="020B0604020202020204" pitchFamily="34" charset="0"/>
              <a:cs typeface="Arial" panose="020B0604020202020204" pitchFamily="34" charset="0"/>
            </a:endParaRPr>
          </a:p>
        </p:txBody>
      </p:sp>
      <p:sp>
        <p:nvSpPr>
          <p:cNvPr id="19" name="Title 1"/>
          <p:cNvSpPr txBox="1">
            <a:spLocks/>
          </p:cNvSpPr>
          <p:nvPr/>
        </p:nvSpPr>
        <p:spPr>
          <a:xfrm>
            <a:off x="6196926" y="2192046"/>
            <a:ext cx="1201900" cy="353569"/>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smtClean="0">
                <a:solidFill>
                  <a:schemeClr val="bg1"/>
                </a:solidFill>
                <a:latin typeface="Arial" panose="020B0604020202020204" pitchFamily="34" charset="0"/>
                <a:cs typeface="Arial" panose="020B0604020202020204" pitchFamily="34" charset="0"/>
              </a:rPr>
              <a:t>Medical</a:t>
            </a:r>
            <a:endParaRPr lang="en-US" sz="1600" b="1" dirty="0">
              <a:solidFill>
                <a:schemeClr val="bg1"/>
              </a:solidFill>
              <a:latin typeface="Arial" panose="020B0604020202020204" pitchFamily="34" charset="0"/>
              <a:cs typeface="Arial" panose="020B0604020202020204" pitchFamily="34" charset="0"/>
            </a:endParaRPr>
          </a:p>
        </p:txBody>
      </p:sp>
      <p:sp>
        <p:nvSpPr>
          <p:cNvPr id="20" name="Title 1"/>
          <p:cNvSpPr txBox="1">
            <a:spLocks/>
          </p:cNvSpPr>
          <p:nvPr/>
        </p:nvSpPr>
        <p:spPr>
          <a:xfrm>
            <a:off x="5138362" y="3553909"/>
            <a:ext cx="1201900" cy="353569"/>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smtClean="0">
                <a:solidFill>
                  <a:schemeClr val="bg1"/>
                </a:solidFill>
                <a:latin typeface="Arial" panose="020B0604020202020204" pitchFamily="34" charset="0"/>
                <a:cs typeface="Arial" panose="020B0604020202020204" pitchFamily="34" charset="0"/>
              </a:rPr>
              <a:t>Defense</a:t>
            </a:r>
            <a:endParaRPr lang="en-US" sz="1600" b="1" dirty="0">
              <a:solidFill>
                <a:schemeClr val="bg1"/>
              </a:solidFill>
              <a:latin typeface="Arial" panose="020B0604020202020204" pitchFamily="34" charset="0"/>
              <a:cs typeface="Arial" panose="020B0604020202020204" pitchFamily="34" charset="0"/>
            </a:endParaRPr>
          </a:p>
        </p:txBody>
      </p:sp>
      <p:sp>
        <p:nvSpPr>
          <p:cNvPr id="21" name="Title 1"/>
          <p:cNvSpPr txBox="1">
            <a:spLocks/>
          </p:cNvSpPr>
          <p:nvPr/>
        </p:nvSpPr>
        <p:spPr>
          <a:xfrm>
            <a:off x="3885036" y="4537366"/>
            <a:ext cx="1201900" cy="353569"/>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smtClean="0">
                <a:solidFill>
                  <a:schemeClr val="bg1"/>
                </a:solidFill>
                <a:latin typeface="Arial" panose="020B0604020202020204" pitchFamily="34" charset="0"/>
                <a:cs typeface="Arial" panose="020B0604020202020204" pitchFamily="34" charset="0"/>
              </a:rPr>
              <a:t>Forensics</a:t>
            </a:r>
            <a:endParaRPr lang="en-US" sz="1600" b="1" dirty="0">
              <a:solidFill>
                <a:schemeClr val="bg1"/>
              </a:solidFill>
              <a:latin typeface="Arial" panose="020B0604020202020204" pitchFamily="34" charset="0"/>
              <a:cs typeface="Arial" panose="020B0604020202020204" pitchFamily="34" charset="0"/>
            </a:endParaRPr>
          </a:p>
        </p:txBody>
      </p:sp>
      <p:sp>
        <p:nvSpPr>
          <p:cNvPr id="22" name="Title 1"/>
          <p:cNvSpPr txBox="1">
            <a:spLocks/>
          </p:cNvSpPr>
          <p:nvPr/>
        </p:nvSpPr>
        <p:spPr>
          <a:xfrm>
            <a:off x="6780630" y="3579916"/>
            <a:ext cx="1426139" cy="353569"/>
          </a:xfrm>
          <a:prstGeom prst="rect">
            <a:avLst/>
          </a:prstGeom>
          <a:noFill/>
          <a:ln>
            <a:noFill/>
          </a:ln>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200" b="1" dirty="0" smtClean="0">
                <a:solidFill>
                  <a:schemeClr val="bg1"/>
                </a:solidFill>
                <a:latin typeface="Arial" panose="020B0604020202020204" pitchFamily="34" charset="0"/>
                <a:cs typeface="Arial" panose="020B0604020202020204" pitchFamily="34" charset="0"/>
              </a:rPr>
              <a:t>Pharmaceuticals</a:t>
            </a:r>
            <a:endParaRPr lang="en-US" sz="1600" b="1" dirty="0">
              <a:solidFill>
                <a:schemeClr val="bg1"/>
              </a:solidFill>
              <a:latin typeface="Arial" panose="020B0604020202020204" pitchFamily="34" charset="0"/>
              <a:cs typeface="Arial" panose="020B0604020202020204" pitchFamily="34" charset="0"/>
            </a:endParaRPr>
          </a:p>
        </p:txBody>
      </p:sp>
      <p:sp>
        <p:nvSpPr>
          <p:cNvPr id="23" name="Title 1"/>
          <p:cNvSpPr txBox="1">
            <a:spLocks/>
          </p:cNvSpPr>
          <p:nvPr/>
        </p:nvSpPr>
        <p:spPr>
          <a:xfrm>
            <a:off x="5857156" y="5188446"/>
            <a:ext cx="1426139" cy="353569"/>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1200" b="1" dirty="0">
                <a:solidFill>
                  <a:schemeClr val="bg1"/>
                </a:solidFill>
                <a:latin typeface="Arial" panose="020B0604020202020204" pitchFamily="34" charset="0"/>
                <a:cs typeface="Arial" panose="020B0604020202020204" pitchFamily="34" charset="0"/>
              </a:rPr>
              <a:t>Food &amp; </a:t>
            </a:r>
            <a:r>
              <a:rPr lang="en-US" sz="1200" b="1" dirty="0" smtClean="0">
                <a:solidFill>
                  <a:schemeClr val="bg1"/>
                </a:solidFill>
                <a:latin typeface="Arial" panose="020B0604020202020204" pitchFamily="34" charset="0"/>
                <a:cs typeface="Arial" panose="020B0604020202020204" pitchFamily="34" charset="0"/>
              </a:rPr>
              <a:t>Agriculture</a:t>
            </a:r>
            <a:endParaRPr lang="en-US" sz="1600" b="1" dirty="0">
              <a:solidFill>
                <a:schemeClr val="bg1"/>
              </a:solidFill>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3"/>
          <a:stretch>
            <a:fillRect/>
          </a:stretch>
        </p:blipFill>
        <p:spPr>
          <a:xfrm>
            <a:off x="11125200" y="6057900"/>
            <a:ext cx="1066800" cy="800100"/>
          </a:xfrm>
          <a:prstGeom prst="rect">
            <a:avLst/>
          </a:prstGeom>
        </p:spPr>
      </p:pic>
    </p:spTree>
    <p:extLst>
      <p:ext uri="{BB962C8B-B14F-4D97-AF65-F5344CB8AC3E}">
        <p14:creationId xmlns:p14="http://schemas.microsoft.com/office/powerpoint/2010/main" val="3164475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315" y="152183"/>
            <a:ext cx="10515600" cy="737164"/>
          </a:xfrm>
        </p:spPr>
        <p:txBody>
          <a:bodyPr/>
          <a:lstStyle/>
          <a:p>
            <a:r>
              <a:rPr lang="en-US" sz="2800" b="1" dirty="0">
                <a:solidFill>
                  <a:srgbClr val="2E2E2E"/>
                </a:solidFill>
                <a:latin typeface="Arial"/>
              </a:rPr>
              <a:t>Didymium </a:t>
            </a:r>
            <a:r>
              <a:rPr lang="en-US" sz="2800" b="1" dirty="0" smtClean="0">
                <a:solidFill>
                  <a:srgbClr val="2E2E2E"/>
                </a:solidFill>
                <a:latin typeface="Arial"/>
              </a:rPr>
              <a:t>filter test </a:t>
            </a:r>
            <a:endParaRPr lang="en-US" sz="2800" b="1" dirty="0">
              <a:solidFill>
                <a:srgbClr val="2E2E2E"/>
              </a:solidFill>
              <a:latin typeface="Arial"/>
            </a:endParaRPr>
          </a:p>
        </p:txBody>
      </p:sp>
      <p:pic>
        <p:nvPicPr>
          <p:cNvPr id="4" name="Picture 3"/>
          <p:cNvPicPr>
            <a:picLocks noChangeAspect="1"/>
          </p:cNvPicPr>
          <p:nvPr/>
        </p:nvPicPr>
        <p:blipFill>
          <a:blip r:embed="rId2"/>
          <a:stretch>
            <a:fillRect/>
          </a:stretch>
        </p:blipFill>
        <p:spPr>
          <a:xfrm>
            <a:off x="11125200" y="6057900"/>
            <a:ext cx="1066800" cy="800100"/>
          </a:xfrm>
          <a:prstGeom prst="rect">
            <a:avLst/>
          </a:prstGeom>
        </p:spPr>
      </p:pic>
      <p:graphicFrame>
        <p:nvGraphicFramePr>
          <p:cNvPr id="6" name="Content Placeholder 11"/>
          <p:cNvGraphicFramePr>
            <a:graphicFrameLocks/>
          </p:cNvGraphicFramePr>
          <p:nvPr>
            <p:extLst>
              <p:ext uri="{D42A27DB-BD31-4B8C-83A1-F6EECF244321}">
                <p14:modId xmlns:p14="http://schemas.microsoft.com/office/powerpoint/2010/main" val="4109532556"/>
              </p:ext>
            </p:extLst>
          </p:nvPr>
        </p:nvGraphicFramePr>
        <p:xfrm>
          <a:off x="609600" y="1127125"/>
          <a:ext cx="10968912" cy="4348872"/>
        </p:xfrm>
        <a:graphic>
          <a:graphicData uri="http://schemas.openxmlformats.org/drawingml/2006/table">
            <a:tbl>
              <a:tblPr firstRow="1" firstCol="1">
                <a:tableStyleId>{10A1B5D5-9B99-4C35-A422-299274C87663}</a:tableStyleId>
              </a:tblPr>
              <a:tblGrid>
                <a:gridCol w="2742228"/>
                <a:gridCol w="2742228"/>
                <a:gridCol w="2742228"/>
                <a:gridCol w="2742228"/>
              </a:tblGrid>
              <a:tr h="724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spc="0" baseline="0" dirty="0" smtClean="0">
                        <a:solidFill>
                          <a:schemeClr val="accent2"/>
                        </a:solidFill>
                        <a:latin typeface="+mn-lt"/>
                      </a:endParaRPr>
                    </a:p>
                  </a:txBody>
                  <a:tcPr marL="87332" marR="873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spc="0" dirty="0" smtClean="0"/>
                        <a:t>Shimadzu UV 2450</a:t>
                      </a:r>
                      <a:endParaRPr lang="en-US" sz="1800" kern="1200" spc="0" dirty="0" smtClean="0">
                        <a:solidFill>
                          <a:schemeClr val="accent1">
                            <a:lumMod val="75000"/>
                          </a:schemeClr>
                        </a:solidFill>
                      </a:endParaRPr>
                    </a:p>
                  </a:txBody>
                  <a:tcPr marL="87332" marR="87332" anchor="ct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spc="0" dirty="0" smtClean="0"/>
                        <a:t>Motras UV</a:t>
                      </a:r>
                      <a:r>
                        <a:rPr lang="en-US" sz="1800" spc="0" baseline="0" dirty="0" smtClean="0"/>
                        <a:t> Plus</a:t>
                      </a:r>
                      <a:endParaRPr lang="en-US" sz="1800" b="0" spc="0" dirty="0" smtClean="0">
                        <a:solidFill>
                          <a:schemeClr val="accent1">
                            <a:lumMod val="75000"/>
                          </a:schemeClr>
                        </a:solidFill>
                        <a:latin typeface="+mn-lt"/>
                      </a:endParaRPr>
                    </a:p>
                  </a:txBody>
                  <a:tcPr marL="87332" marR="8733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spc="0" dirty="0" smtClean="0"/>
                        <a:t>Certified value</a:t>
                      </a:r>
                      <a:endParaRPr lang="en-US" sz="1800" b="0" spc="0" dirty="0" smtClean="0">
                        <a:solidFill>
                          <a:schemeClr val="accent1">
                            <a:lumMod val="75000"/>
                          </a:schemeClr>
                        </a:solidFill>
                        <a:latin typeface="+mn-lt"/>
                      </a:endParaRPr>
                    </a:p>
                  </a:txBody>
                  <a:tcPr marL="87332" marR="87332" anchor="ctr"/>
                </a:tc>
              </a:tr>
              <a:tr h="724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270nm</a:t>
                      </a:r>
                      <a:endParaRPr lang="en-US" sz="1800" b="0" kern="1200" dirty="0" smtClean="0">
                        <a:solidFill>
                          <a:schemeClr val="accent1"/>
                        </a:solidFill>
                        <a:latin typeface="+mn-lt"/>
                        <a:ea typeface="+mn-ea"/>
                        <a:cs typeface="+mn-cs"/>
                      </a:endParaRPr>
                    </a:p>
                  </a:txBody>
                  <a:tcPr marL="87332" marR="873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1.619</a:t>
                      </a:r>
                      <a:endParaRPr lang="en-US" sz="1800" kern="1200" dirty="0" smtClean="0">
                        <a:solidFill>
                          <a:schemeClr val="accent2"/>
                        </a:solidFill>
                        <a:latin typeface="+mn-lt"/>
                        <a:ea typeface="+mn-ea"/>
                        <a:cs typeface="+mn-cs"/>
                      </a:endParaRPr>
                    </a:p>
                  </a:txBody>
                  <a:tcPr marL="87332" marR="87332" anchor="ct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1.611</a:t>
                      </a:r>
                      <a:endParaRPr lang="en-US" sz="1800" kern="1200" dirty="0" smtClean="0">
                        <a:solidFill>
                          <a:schemeClr val="accent2"/>
                        </a:solidFill>
                        <a:latin typeface="+mn-lt"/>
                        <a:ea typeface="+mn-ea"/>
                        <a:cs typeface="+mn-cs"/>
                      </a:endParaRPr>
                    </a:p>
                  </a:txBody>
                  <a:tcPr marL="87332" marR="8733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1.613</a:t>
                      </a:r>
                      <a:endParaRPr lang="en-US" sz="1800" kern="1200" dirty="0" smtClean="0">
                        <a:solidFill>
                          <a:schemeClr val="accent2"/>
                        </a:solidFill>
                        <a:latin typeface="+mn-lt"/>
                        <a:ea typeface="+mn-ea"/>
                        <a:cs typeface="+mn-cs"/>
                      </a:endParaRPr>
                    </a:p>
                  </a:txBody>
                  <a:tcPr marL="87332" marR="87332" anchor="ctr"/>
                </a:tc>
              </a:tr>
              <a:tr h="724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280 nm</a:t>
                      </a:r>
                      <a:endParaRPr lang="en-US" sz="1800" b="0" kern="1200" dirty="0" smtClean="0">
                        <a:solidFill>
                          <a:schemeClr val="accent1"/>
                        </a:solidFill>
                        <a:latin typeface="+mn-lt"/>
                        <a:ea typeface="+mn-ea"/>
                        <a:cs typeface="+mn-cs"/>
                      </a:endParaRPr>
                    </a:p>
                  </a:txBody>
                  <a:tcPr marL="87332" marR="873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1.469</a:t>
                      </a:r>
                      <a:endParaRPr lang="en-US" sz="1800" kern="1200" dirty="0" smtClean="0">
                        <a:solidFill>
                          <a:schemeClr val="accent2"/>
                        </a:solidFill>
                        <a:latin typeface="+mn-lt"/>
                        <a:ea typeface="+mn-ea"/>
                        <a:cs typeface="+mn-cs"/>
                      </a:endParaRPr>
                    </a:p>
                  </a:txBody>
                  <a:tcPr marL="87332" marR="87332" anchor="ct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1.464</a:t>
                      </a:r>
                      <a:endParaRPr lang="en-US" sz="1800" kern="1200" dirty="0" smtClean="0">
                        <a:solidFill>
                          <a:schemeClr val="accent2"/>
                        </a:solidFill>
                        <a:latin typeface="+mn-lt"/>
                        <a:ea typeface="+mn-ea"/>
                        <a:cs typeface="+mn-cs"/>
                      </a:endParaRPr>
                    </a:p>
                  </a:txBody>
                  <a:tcPr marL="87332" marR="8733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1.465</a:t>
                      </a:r>
                      <a:endParaRPr lang="en-US" sz="1800" kern="1200" dirty="0" smtClean="0">
                        <a:solidFill>
                          <a:schemeClr val="accent2"/>
                        </a:solidFill>
                        <a:latin typeface="+mn-lt"/>
                        <a:ea typeface="+mn-ea"/>
                        <a:cs typeface="+mn-cs"/>
                      </a:endParaRPr>
                    </a:p>
                  </a:txBody>
                  <a:tcPr marL="87332" marR="87332" anchor="ctr"/>
                </a:tc>
              </a:tr>
              <a:tr h="724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300  nm</a:t>
                      </a:r>
                      <a:endParaRPr lang="en-US" sz="1800" b="0" kern="1200" dirty="0" smtClean="0">
                        <a:solidFill>
                          <a:schemeClr val="accent1"/>
                        </a:solidFill>
                        <a:latin typeface="+mn-lt"/>
                        <a:ea typeface="+mn-ea"/>
                        <a:cs typeface="+mn-cs"/>
                      </a:endParaRPr>
                    </a:p>
                  </a:txBody>
                  <a:tcPr marL="87332" marR="873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1.325</a:t>
                      </a:r>
                      <a:endParaRPr lang="en-US" sz="1800" kern="1200" dirty="0" smtClean="0">
                        <a:solidFill>
                          <a:schemeClr val="accent2"/>
                        </a:solidFill>
                        <a:latin typeface="+mn-lt"/>
                        <a:ea typeface="+mn-ea"/>
                        <a:cs typeface="+mn-cs"/>
                      </a:endParaRPr>
                    </a:p>
                  </a:txBody>
                  <a:tcPr marL="87332" marR="87332" anchor="ct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1.319</a:t>
                      </a:r>
                      <a:endParaRPr lang="en-US" sz="1800" kern="1200" dirty="0" smtClean="0">
                        <a:solidFill>
                          <a:schemeClr val="accent2"/>
                        </a:solidFill>
                        <a:latin typeface="+mn-lt"/>
                        <a:ea typeface="+mn-ea"/>
                        <a:cs typeface="+mn-cs"/>
                      </a:endParaRPr>
                    </a:p>
                  </a:txBody>
                  <a:tcPr marL="87332" marR="8733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1.316</a:t>
                      </a:r>
                      <a:endParaRPr lang="en-US" sz="1800" kern="1200" dirty="0" smtClean="0">
                        <a:solidFill>
                          <a:schemeClr val="accent2"/>
                        </a:solidFill>
                        <a:latin typeface="+mn-lt"/>
                        <a:ea typeface="+mn-ea"/>
                        <a:cs typeface="+mn-cs"/>
                      </a:endParaRPr>
                    </a:p>
                  </a:txBody>
                  <a:tcPr marL="87332" marR="87332" anchor="ctr"/>
                </a:tc>
              </a:tr>
              <a:tr h="724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320   nm</a:t>
                      </a:r>
                      <a:endParaRPr lang="en-US" sz="1800" b="0" kern="1200" dirty="0" smtClean="0">
                        <a:solidFill>
                          <a:schemeClr val="accent1"/>
                        </a:solidFill>
                        <a:latin typeface="+mn-lt"/>
                        <a:ea typeface="+mn-ea"/>
                        <a:cs typeface="+mn-cs"/>
                      </a:endParaRPr>
                    </a:p>
                  </a:txBody>
                  <a:tcPr marL="87332" marR="873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0.850</a:t>
                      </a:r>
                      <a:endParaRPr lang="en-US" sz="1800" kern="1200" dirty="0" smtClean="0">
                        <a:solidFill>
                          <a:schemeClr val="accent2"/>
                        </a:solidFill>
                        <a:latin typeface="+mn-lt"/>
                        <a:ea typeface="+mn-ea"/>
                        <a:cs typeface="+mn-cs"/>
                      </a:endParaRPr>
                    </a:p>
                  </a:txBody>
                  <a:tcPr marL="87332" marR="87332" anchor="ct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0.847</a:t>
                      </a:r>
                      <a:endParaRPr lang="en-US" sz="1800" kern="1200" dirty="0" smtClean="0">
                        <a:solidFill>
                          <a:schemeClr val="accent2"/>
                        </a:solidFill>
                        <a:latin typeface="+mn-lt"/>
                        <a:ea typeface="+mn-ea"/>
                        <a:cs typeface="+mn-cs"/>
                      </a:endParaRPr>
                    </a:p>
                  </a:txBody>
                  <a:tcPr marL="87332" marR="8733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0.857</a:t>
                      </a:r>
                      <a:endParaRPr lang="en-US" sz="1800" kern="1200" dirty="0" smtClean="0">
                        <a:solidFill>
                          <a:schemeClr val="accent2"/>
                        </a:solidFill>
                        <a:latin typeface="+mn-lt"/>
                        <a:ea typeface="+mn-ea"/>
                        <a:cs typeface="+mn-cs"/>
                      </a:endParaRPr>
                    </a:p>
                  </a:txBody>
                  <a:tcPr marL="87332" marR="87332" anchor="ctr"/>
                </a:tc>
              </a:tr>
              <a:tr h="724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340  nm</a:t>
                      </a:r>
                      <a:endParaRPr lang="en-US" sz="1800" b="0" kern="1200" dirty="0" smtClean="0">
                        <a:solidFill>
                          <a:schemeClr val="accent1"/>
                        </a:solidFill>
                        <a:latin typeface="+mn-lt"/>
                        <a:ea typeface="+mn-ea"/>
                        <a:cs typeface="+mn-cs"/>
                      </a:endParaRPr>
                    </a:p>
                  </a:txBody>
                  <a:tcPr marL="87332" marR="873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0.611</a:t>
                      </a:r>
                      <a:endParaRPr lang="en-US" sz="1800" kern="1200" dirty="0" smtClean="0">
                        <a:solidFill>
                          <a:schemeClr val="accent2"/>
                        </a:solidFill>
                        <a:latin typeface="+mn-lt"/>
                        <a:ea typeface="+mn-ea"/>
                        <a:cs typeface="+mn-cs"/>
                      </a:endParaRPr>
                    </a:p>
                  </a:txBody>
                  <a:tcPr marL="87332" marR="87332" anchor="ct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0.608</a:t>
                      </a:r>
                      <a:endParaRPr lang="en-US" sz="1800" kern="1200" dirty="0" smtClean="0">
                        <a:solidFill>
                          <a:schemeClr val="accent2"/>
                        </a:solidFill>
                        <a:latin typeface="+mn-lt"/>
                        <a:ea typeface="+mn-ea"/>
                        <a:cs typeface="+mn-cs"/>
                      </a:endParaRPr>
                    </a:p>
                  </a:txBody>
                  <a:tcPr marL="87332" marR="8733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0.617</a:t>
                      </a:r>
                      <a:endParaRPr lang="en-US" sz="1800" kern="1200" dirty="0" smtClean="0">
                        <a:solidFill>
                          <a:schemeClr val="accent2"/>
                        </a:solidFill>
                        <a:latin typeface="+mn-lt"/>
                        <a:ea typeface="+mn-ea"/>
                        <a:cs typeface="+mn-cs"/>
                      </a:endParaRPr>
                    </a:p>
                  </a:txBody>
                  <a:tcPr marL="87332" marR="87332" anchor="ctr"/>
                </a:tc>
              </a:tr>
            </a:tbl>
          </a:graphicData>
        </a:graphic>
      </p:graphicFrame>
      <p:sp>
        <p:nvSpPr>
          <p:cNvPr id="8" name="Text Placeholder 2"/>
          <p:cNvSpPr txBox="1">
            <a:spLocks/>
          </p:cNvSpPr>
          <p:nvPr/>
        </p:nvSpPr>
        <p:spPr>
          <a:xfrm>
            <a:off x="539262" y="736600"/>
            <a:ext cx="10972800" cy="368300"/>
          </a:xfrm>
          <a:prstGeom prst="rect">
            <a:avLst/>
          </a:prstGeom>
        </p:spPr>
        <p:txBody>
          <a:bodyPr vert="horz" lIns="0" tIns="0" rIns="0" bIns="0" rtlCol="0">
            <a:normAutofit/>
          </a:bodyPr>
          <a:lstStyle>
            <a:lvl1pPr marL="0" indent="0" algn="l" defTabSz="457200" rtl="0" eaLnBrk="1" latinLnBrk="0" hangingPunct="1">
              <a:spcBef>
                <a:spcPct val="20000"/>
              </a:spcBef>
              <a:buClr>
                <a:schemeClr val="tx1">
                  <a:lumMod val="75000"/>
                  <a:lumOff val="25000"/>
                </a:schemeClr>
              </a:buClr>
              <a:buSzPct val="100000"/>
              <a:buFont typeface="Wingdings" charset="2"/>
              <a:buNone/>
              <a:defRPr sz="2000" kern="1200">
                <a:solidFill>
                  <a:schemeClr val="accent1"/>
                </a:solidFill>
                <a:latin typeface="+mn-lt"/>
                <a:ea typeface="+mn-ea"/>
                <a:cs typeface="+mn-cs"/>
              </a:defRPr>
            </a:lvl1pPr>
            <a:lvl2pPr marL="482600" indent="-241300" algn="l" defTabSz="457200" rtl="0" eaLnBrk="1" latinLnBrk="0" hangingPunct="1">
              <a:spcBef>
                <a:spcPct val="20000"/>
              </a:spcBef>
              <a:buClr>
                <a:schemeClr val="tx1">
                  <a:lumMod val="75000"/>
                  <a:lumOff val="25000"/>
                </a:schemeClr>
              </a:buClr>
              <a:buSzPct val="100000"/>
              <a:buFont typeface="Wingdings" charset="2"/>
              <a:buChar char="§"/>
              <a:defRPr sz="1700" kern="1200">
                <a:solidFill>
                  <a:schemeClr val="tx1">
                    <a:lumMod val="75000"/>
                    <a:lumOff val="25000"/>
                  </a:schemeClr>
                </a:solidFill>
                <a:latin typeface="+mn-lt"/>
                <a:ea typeface="+mn-ea"/>
                <a:cs typeface="+mn-cs"/>
              </a:defRPr>
            </a:lvl2pPr>
            <a:lvl3pPr marL="736600" indent="-241300" algn="l" defTabSz="457200" rtl="0" eaLnBrk="1" latinLnBrk="0" hangingPunct="1">
              <a:spcBef>
                <a:spcPct val="20000"/>
              </a:spcBef>
              <a:buClr>
                <a:schemeClr val="tx1">
                  <a:lumMod val="75000"/>
                  <a:lumOff val="25000"/>
                </a:schemeClr>
              </a:buClr>
              <a:buSzPct val="100000"/>
              <a:buFont typeface="Wingdings" charset="2"/>
              <a:buChar char="§"/>
              <a:defRPr sz="1600" kern="1200">
                <a:solidFill>
                  <a:schemeClr val="tx1">
                    <a:lumMod val="75000"/>
                    <a:lumOff val="25000"/>
                  </a:schemeClr>
                </a:solidFill>
                <a:latin typeface="+mn-lt"/>
                <a:ea typeface="+mn-ea"/>
                <a:cs typeface="+mn-cs"/>
              </a:defRPr>
            </a:lvl3pPr>
            <a:lvl4pPr marL="990600" indent="-241300" algn="l" defTabSz="520700" rtl="0" eaLnBrk="1" latinLnBrk="0" hangingPunct="1">
              <a:spcBef>
                <a:spcPct val="20000"/>
              </a:spcBef>
              <a:buClr>
                <a:schemeClr val="tx1">
                  <a:lumMod val="75000"/>
                  <a:lumOff val="25000"/>
                </a:schemeClr>
              </a:buClr>
              <a:buSzPct val="100000"/>
              <a:buFont typeface="Wingdings" charset="2"/>
              <a:buChar char="§"/>
              <a:tabLst/>
              <a:defRPr sz="1550" kern="1200">
                <a:solidFill>
                  <a:schemeClr val="tx1">
                    <a:lumMod val="75000"/>
                    <a:lumOff val="25000"/>
                  </a:schemeClr>
                </a:solidFill>
                <a:latin typeface="+mn-lt"/>
                <a:ea typeface="+mn-ea"/>
                <a:cs typeface="+mn-cs"/>
              </a:defRPr>
            </a:lvl4pPr>
            <a:lvl5pPr marL="1244600" indent="-241300" algn="l" defTabSz="457200" rtl="0" eaLnBrk="1" latinLnBrk="0" hangingPunct="1">
              <a:spcBef>
                <a:spcPts val="370"/>
              </a:spcBef>
              <a:buClr>
                <a:schemeClr val="tx1">
                  <a:lumMod val="75000"/>
                  <a:lumOff val="25000"/>
                </a:schemeClr>
              </a:buClr>
              <a:buSzPct val="100000"/>
              <a:buFont typeface="Wingdings" charset="2"/>
              <a:buChar char="§"/>
              <a:defRPr sz="1500" kern="1200">
                <a:solidFill>
                  <a:schemeClr val="tx1">
                    <a:lumMod val="75000"/>
                    <a:lumOff val="25000"/>
                  </a:schemeClr>
                </a:solidFill>
                <a:latin typeface="+mn-lt"/>
                <a:ea typeface="+mn-ea"/>
                <a:cs typeface="+mn-cs"/>
              </a:defRPr>
            </a:lvl5pPr>
            <a:lvl6pPr marL="1498600" indent="-228600" algn="l" defTabSz="457200" rtl="0" eaLnBrk="1" latinLnBrk="0" hangingPunct="1">
              <a:spcBef>
                <a:spcPct val="20000"/>
              </a:spcBef>
              <a:buFont typeface="Wingdings" charset="2"/>
              <a:buChar char="§"/>
              <a:defRPr sz="1450" kern="1200">
                <a:solidFill>
                  <a:schemeClr val="tx1">
                    <a:lumMod val="75000"/>
                    <a:lumOff val="25000"/>
                  </a:schemeClr>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Clr>
                <a:srgbClr val="2E2E2E">
                  <a:lumMod val="75000"/>
                  <a:lumOff val="25000"/>
                </a:srgbClr>
              </a:buClr>
            </a:pPr>
            <a:r>
              <a:rPr lang="en-US" dirty="0">
                <a:solidFill>
                  <a:srgbClr val="1499E6"/>
                </a:solidFill>
                <a:latin typeface="Arial"/>
              </a:rPr>
              <a:t>E 125  </a:t>
            </a:r>
            <a:r>
              <a:rPr lang="en-US" dirty="0" smtClean="0">
                <a:solidFill>
                  <a:srgbClr val="1499E6"/>
                </a:solidFill>
                <a:latin typeface="Arial"/>
              </a:rPr>
              <a:t>Filter test results</a:t>
            </a:r>
            <a:endParaRPr lang="en-US" dirty="0">
              <a:solidFill>
                <a:srgbClr val="1499E6"/>
              </a:solidFill>
              <a:latin typeface="Arial"/>
            </a:endParaRPr>
          </a:p>
        </p:txBody>
      </p:sp>
    </p:spTree>
    <p:extLst>
      <p:ext uri="{BB962C8B-B14F-4D97-AF65-F5344CB8AC3E}">
        <p14:creationId xmlns:p14="http://schemas.microsoft.com/office/powerpoint/2010/main" val="2469861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3493" y="1319651"/>
            <a:ext cx="7591425" cy="4162425"/>
          </a:xfrm>
          <a:prstGeom prst="rect">
            <a:avLst/>
          </a:prstGeom>
        </p:spPr>
      </p:pic>
      <p:sp>
        <p:nvSpPr>
          <p:cNvPr id="3" name="TextBox 2"/>
          <p:cNvSpPr txBox="1"/>
          <p:nvPr/>
        </p:nvSpPr>
        <p:spPr>
          <a:xfrm>
            <a:off x="935720" y="5594257"/>
            <a:ext cx="6966972" cy="369332"/>
          </a:xfrm>
          <a:prstGeom prst="rect">
            <a:avLst/>
          </a:prstGeom>
          <a:noFill/>
        </p:spPr>
        <p:txBody>
          <a:bodyPr wrap="none" rtlCol="0">
            <a:spAutoFit/>
          </a:bodyPr>
          <a:lstStyle/>
          <a:p>
            <a:r>
              <a:rPr lang="en-IN" dirty="0" smtClean="0"/>
              <a:t>7 scan overlay which shows the stability and repeatability of instrument!</a:t>
            </a:r>
            <a:endParaRPr lang="en-US" dirty="0"/>
          </a:p>
        </p:txBody>
      </p:sp>
      <p:sp>
        <p:nvSpPr>
          <p:cNvPr id="4" name="TextBox 3"/>
          <p:cNvSpPr txBox="1"/>
          <p:nvPr/>
        </p:nvSpPr>
        <p:spPr>
          <a:xfrm>
            <a:off x="8820444" y="675249"/>
            <a:ext cx="3221502" cy="1754326"/>
          </a:xfrm>
          <a:prstGeom prst="rect">
            <a:avLst/>
          </a:prstGeom>
          <a:noFill/>
        </p:spPr>
        <p:txBody>
          <a:bodyPr wrap="square" rtlCol="0">
            <a:spAutoFit/>
          </a:bodyPr>
          <a:lstStyle/>
          <a:p>
            <a:pPr marL="285750" indent="-285750">
              <a:buFont typeface="Courier New" panose="02070309020205020404" pitchFamily="49" charset="0"/>
              <a:buChar char="o"/>
            </a:pPr>
            <a:r>
              <a:rPr lang="en-IN" dirty="0" smtClean="0"/>
              <a:t>In this image, 7 scans of same sample is shown.</a:t>
            </a:r>
          </a:p>
          <a:p>
            <a:pPr marL="285750" indent="-285750">
              <a:buFont typeface="Courier New" panose="02070309020205020404" pitchFamily="49" charset="0"/>
              <a:buChar char="o"/>
            </a:pPr>
            <a:r>
              <a:rPr lang="en-IN" dirty="0" smtClean="0"/>
              <a:t>Each scan is done after 1 hour interval which shows extreme stable results with zero drift</a:t>
            </a:r>
          </a:p>
        </p:txBody>
      </p:sp>
      <p:pic>
        <p:nvPicPr>
          <p:cNvPr id="5" name="Picture 4"/>
          <p:cNvPicPr>
            <a:picLocks noChangeAspect="1"/>
          </p:cNvPicPr>
          <p:nvPr/>
        </p:nvPicPr>
        <p:blipFill>
          <a:blip r:embed="rId3"/>
          <a:stretch>
            <a:fillRect/>
          </a:stretch>
        </p:blipFill>
        <p:spPr>
          <a:xfrm>
            <a:off x="8482819" y="2591239"/>
            <a:ext cx="3398739" cy="1619250"/>
          </a:xfrm>
          <a:prstGeom prst="rect">
            <a:avLst/>
          </a:prstGeom>
        </p:spPr>
      </p:pic>
      <p:sp>
        <p:nvSpPr>
          <p:cNvPr id="6" name="TextBox 5"/>
          <p:cNvSpPr txBox="1"/>
          <p:nvPr/>
        </p:nvSpPr>
        <p:spPr>
          <a:xfrm>
            <a:off x="8707903" y="4510787"/>
            <a:ext cx="3173656" cy="1754326"/>
          </a:xfrm>
          <a:prstGeom prst="rect">
            <a:avLst/>
          </a:prstGeom>
          <a:noFill/>
        </p:spPr>
        <p:txBody>
          <a:bodyPr wrap="square" rtlCol="0">
            <a:spAutoFit/>
          </a:bodyPr>
          <a:lstStyle/>
          <a:p>
            <a:pPr marL="285750" indent="-285750">
              <a:buFont typeface="Courier New" panose="02070309020205020404" pitchFamily="49" charset="0"/>
              <a:buChar char="o"/>
            </a:pPr>
            <a:r>
              <a:rPr lang="en-IN" dirty="0" smtClean="0"/>
              <a:t>Tabular format shows that the stability of instrument is very high</a:t>
            </a:r>
          </a:p>
          <a:p>
            <a:pPr marL="285750" indent="-285750">
              <a:buFont typeface="Courier New" panose="02070309020205020404" pitchFamily="49" charset="0"/>
              <a:buChar char="o"/>
            </a:pPr>
            <a:r>
              <a:rPr lang="en-IN" dirty="0" smtClean="0"/>
              <a:t>Drift in 3</a:t>
            </a:r>
            <a:r>
              <a:rPr lang="en-IN" baseline="30000" dirty="0" smtClean="0"/>
              <a:t>rd</a:t>
            </a:r>
            <a:r>
              <a:rPr lang="en-IN" dirty="0" smtClean="0"/>
              <a:t>/4</a:t>
            </a:r>
            <a:r>
              <a:rPr lang="en-IN" baseline="30000" dirty="0" smtClean="0"/>
              <a:t>th</a:t>
            </a:r>
            <a:r>
              <a:rPr lang="en-IN" dirty="0" smtClean="0"/>
              <a:t> place decimal is seen during 7 hours of usage </a:t>
            </a:r>
            <a:endParaRPr lang="en-US" dirty="0"/>
          </a:p>
        </p:txBody>
      </p:sp>
      <p:sp>
        <p:nvSpPr>
          <p:cNvPr id="7" name="TextBox 6"/>
          <p:cNvSpPr txBox="1"/>
          <p:nvPr/>
        </p:nvSpPr>
        <p:spPr>
          <a:xfrm>
            <a:off x="623493" y="353964"/>
            <a:ext cx="8325549" cy="523220"/>
          </a:xfrm>
          <a:prstGeom prst="rect">
            <a:avLst/>
          </a:prstGeom>
          <a:noFill/>
        </p:spPr>
        <p:txBody>
          <a:bodyPr wrap="none" rtlCol="0">
            <a:spAutoFit/>
          </a:bodyPr>
          <a:lstStyle/>
          <a:p>
            <a:r>
              <a:rPr lang="en-IN" sz="2800" dirty="0" smtClean="0">
                <a:solidFill>
                  <a:schemeClr val="bg2">
                    <a:lumMod val="50000"/>
                  </a:schemeClr>
                </a:solidFill>
              </a:rPr>
              <a:t>Extreme Stable results with use of anti-drift technology!</a:t>
            </a:r>
            <a:endParaRPr lang="en-US" sz="2800" dirty="0">
              <a:solidFill>
                <a:schemeClr val="bg2">
                  <a:lumMod val="50000"/>
                </a:schemeClr>
              </a:solidFill>
            </a:endParaRPr>
          </a:p>
        </p:txBody>
      </p:sp>
    </p:spTree>
    <p:extLst>
      <p:ext uri="{BB962C8B-B14F-4D97-AF65-F5344CB8AC3E}">
        <p14:creationId xmlns:p14="http://schemas.microsoft.com/office/powerpoint/2010/main" val="3109567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Advantage</a:t>
            </a:r>
            <a:endParaRPr lang="en-US" dirty="0"/>
          </a:p>
        </p:txBody>
      </p:sp>
      <p:sp>
        <p:nvSpPr>
          <p:cNvPr id="3" name="Content Placeholder 2"/>
          <p:cNvSpPr>
            <a:spLocks noGrp="1"/>
          </p:cNvSpPr>
          <p:nvPr>
            <p:ph idx="1"/>
          </p:nvPr>
        </p:nvSpPr>
        <p:spPr/>
        <p:txBody>
          <a:bodyPr>
            <a:normAutofit fontScale="85000" lnSpcReduction="10000"/>
          </a:bodyPr>
          <a:lstStyle/>
          <a:p>
            <a:pPr marL="514350" indent="-514350">
              <a:lnSpc>
                <a:spcPct val="200000"/>
              </a:lnSpc>
              <a:buFont typeface="+mj-lt"/>
              <a:buAutoNum type="romanUcPeriod"/>
            </a:pPr>
            <a:r>
              <a:rPr lang="en-IN" dirty="0" smtClean="0"/>
              <a:t>Made in India, for India</a:t>
            </a:r>
            <a:endParaRPr lang="en-US" dirty="0" smtClean="0"/>
          </a:p>
          <a:p>
            <a:pPr marL="514350" indent="-514350">
              <a:lnSpc>
                <a:spcPct val="200000"/>
              </a:lnSpc>
              <a:buFont typeface="+mj-lt"/>
              <a:buAutoNum type="romanUcPeriod"/>
            </a:pPr>
            <a:r>
              <a:rPr lang="en-US" dirty="0" smtClean="0"/>
              <a:t>Best yet cost effective electronics and latest technology in use</a:t>
            </a:r>
          </a:p>
          <a:p>
            <a:pPr marL="514350" indent="-514350">
              <a:lnSpc>
                <a:spcPct val="200000"/>
              </a:lnSpc>
              <a:buFont typeface="+mj-lt"/>
              <a:buAutoNum type="romanUcPeriod"/>
            </a:pPr>
            <a:r>
              <a:rPr lang="en-US" dirty="0" smtClean="0"/>
              <a:t>Self developed electronics and software</a:t>
            </a:r>
          </a:p>
          <a:p>
            <a:pPr marL="514350" indent="-514350">
              <a:lnSpc>
                <a:spcPct val="200000"/>
              </a:lnSpc>
              <a:buFont typeface="+mj-lt"/>
              <a:buAutoNum type="romanUcPeriod"/>
            </a:pPr>
            <a:r>
              <a:rPr lang="en-US" dirty="0" smtClean="0"/>
              <a:t>Vision to implement the latest technology to surpass the current market standard</a:t>
            </a:r>
          </a:p>
          <a:p>
            <a:pPr marL="514350" indent="-514350">
              <a:lnSpc>
                <a:spcPct val="200000"/>
              </a:lnSpc>
              <a:buFont typeface="+mj-lt"/>
              <a:buAutoNum type="romanUcPeriod"/>
            </a:pPr>
            <a:r>
              <a:rPr lang="en-US" dirty="0" smtClean="0"/>
              <a:t>Over 40 years of experience in domain</a:t>
            </a:r>
          </a:p>
          <a:p>
            <a:pPr marL="514350" indent="-514350">
              <a:lnSpc>
                <a:spcPct val="200000"/>
              </a:lnSpc>
              <a:buFont typeface="+mj-lt"/>
              <a:buAutoNum type="romanUcPeriod"/>
            </a:pPr>
            <a:r>
              <a:rPr lang="en-US" dirty="0" smtClean="0"/>
              <a:t>Flexibility to enhance product to cater specific needs</a:t>
            </a:r>
            <a:endParaRPr lang="en-US" dirty="0"/>
          </a:p>
        </p:txBody>
      </p:sp>
    </p:spTree>
    <p:extLst>
      <p:ext uri="{BB962C8B-B14F-4D97-AF65-F5344CB8AC3E}">
        <p14:creationId xmlns:p14="http://schemas.microsoft.com/office/powerpoint/2010/main" val="3022287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119</TotalTime>
  <Words>1106</Words>
  <Application>Microsoft Office PowerPoint</Application>
  <PresentationFormat>Widescreen</PresentationFormat>
  <Paragraphs>128</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ＭＳ Ｐゴシック</vt:lpstr>
      <vt:lpstr>Arial</vt:lpstr>
      <vt:lpstr>Calibri</vt:lpstr>
      <vt:lpstr>Calibri Light</vt:lpstr>
      <vt:lpstr>Courier New</vt:lpstr>
      <vt:lpstr>Wingdings</vt:lpstr>
      <vt:lpstr>Retrospect</vt:lpstr>
      <vt:lpstr>UV Plus </vt:lpstr>
      <vt:lpstr>About Motras Scientific</vt:lpstr>
      <vt:lpstr>Quick overview of our software</vt:lpstr>
      <vt:lpstr>Quick overview of our hardware</vt:lpstr>
      <vt:lpstr>Applications</vt:lpstr>
      <vt:lpstr>Spectrophotometer applications</vt:lpstr>
      <vt:lpstr>Didymium filter test </vt:lpstr>
      <vt:lpstr>PowerPoint Presentation</vt:lpstr>
      <vt:lpstr>Our Advantage</vt:lpstr>
      <vt:lpstr>Touch screen interface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UV Plus </dc:title>
  <dc:creator>Anuj Purohit</dc:creator>
  <cp:lastModifiedBy>Anuj Purohit</cp:lastModifiedBy>
  <cp:revision>36</cp:revision>
  <dcterms:created xsi:type="dcterms:W3CDTF">2019-04-18T05:45:15Z</dcterms:created>
  <dcterms:modified xsi:type="dcterms:W3CDTF">2019-04-18T08:04:30Z</dcterms:modified>
</cp:coreProperties>
</file>