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58" r:id="rId4"/>
    <p:sldId id="259" r:id="rId5"/>
    <p:sldId id="275" r:id="rId6"/>
    <p:sldId id="279" r:id="rId7"/>
    <p:sldId id="284" r:id="rId8"/>
    <p:sldId id="291" r:id="rId9"/>
    <p:sldId id="292" r:id="rId10"/>
    <p:sldId id="290" r:id="rId11"/>
    <p:sldId id="289" r:id="rId12"/>
    <p:sldId id="293" r:id="rId13"/>
    <p:sldId id="280" r:id="rId14"/>
    <p:sldId id="282" r:id="rId15"/>
    <p:sldId id="303" r:id="rId16"/>
    <p:sldId id="297" r:id="rId17"/>
    <p:sldId id="298" r:id="rId18"/>
    <p:sldId id="299" r:id="rId19"/>
    <p:sldId id="300" r:id="rId20"/>
    <p:sldId id="301" r:id="rId21"/>
    <p:sldId id="302" r:id="rId22"/>
    <p:sldId id="296" r:id="rId23"/>
    <p:sldId id="283" r:id="rId24"/>
    <p:sldId id="294" r:id="rId25"/>
    <p:sldId id="295" r:id="rId26"/>
    <p:sldId id="304" r:id="rId27"/>
    <p:sldId id="27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48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538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58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2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6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7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95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7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9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941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0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509A250-FF31-4206-8172-F9D3106AACB1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0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44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86" y="758952"/>
            <a:ext cx="4011572" cy="2525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AAS Plus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smtClean="0"/>
              <a:t>Motras Scientific Instruments PVT. LTD.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463" y="1411545"/>
            <a:ext cx="5282165" cy="2971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146" y="176216"/>
            <a:ext cx="1347093" cy="8964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57707" y="968594"/>
            <a:ext cx="359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Designed and Manufactured in India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636" y="4513270"/>
            <a:ext cx="2870044" cy="17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5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Automatic lamp positioning and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The instrument moves the turret to find the position of maximum energy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This results into one time alignment of lamps (optimized)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The lamp energy is automatically set for the optimal analysis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High performance PMT enables high SNR ratio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Automatic burner (optional) is set for best sensitivity </a:t>
            </a:r>
          </a:p>
          <a:p>
            <a:pPr>
              <a:buFont typeface="Wingdings" panose="05000000000000000000" pitchFamily="2" charset="2"/>
              <a:buChar char="ü"/>
            </a:pPr>
            <a:endParaRPr lang="en-IN" dirty="0" smtClean="0"/>
          </a:p>
          <a:p>
            <a:pPr>
              <a:buFont typeface="Wingdings" panose="05000000000000000000" pitchFamily="2" charset="2"/>
              <a:buChar char="ü"/>
            </a:pPr>
            <a:endParaRPr lang="en-IN" dirty="0" smtClean="0"/>
          </a:p>
          <a:p>
            <a:pPr>
              <a:buFont typeface="Wingdings" panose="05000000000000000000" pitchFamily="2" charset="2"/>
              <a:buChar char="ü"/>
            </a:pPr>
            <a:endParaRPr lang="en-IN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These features allows the instrument to reproduce results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12025" y="4057158"/>
            <a:ext cx="4814455" cy="10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2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Peak detection and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Instrument finds the peaks and adjusts the parameters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Automatic selection of desired peak even if more than one peaks are found </a:t>
            </a:r>
            <a:endParaRPr lang="en-IN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Warning to display possible interferences which warns the user to take action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907270" y="1737360"/>
            <a:ext cx="1248410" cy="3159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653" y="3441613"/>
            <a:ext cx="8149244" cy="182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Parameters setup for analysis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0843949"/>
              </p:ext>
            </p:extLst>
          </p:nvPr>
        </p:nvGraphicFramePr>
        <p:xfrm>
          <a:off x="1205346" y="1551962"/>
          <a:ext cx="9950333" cy="4522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5413"/>
                <a:gridCol w="1630296"/>
                <a:gridCol w="6874624"/>
              </a:tblGrid>
              <a:tr h="242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Parameter</a:t>
                      </a:r>
                      <a:endParaRPr lang="en-US" sz="180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Option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Action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210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Signal Mode</a:t>
                      </a:r>
                      <a:endParaRPr lang="en-US" sz="180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Absorption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System is operated in Absorption Mode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9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Emission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System is operated in Emission </a:t>
                      </a:r>
                      <a:r>
                        <a:rPr lang="en-US" sz="1800" dirty="0" smtClean="0">
                          <a:effectLst/>
                        </a:rPr>
                        <a:t>Mode</a:t>
                      </a:r>
                      <a:endParaRPr lang="en-US" sz="180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210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Technique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Single Beam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System is operated in Single Beam mode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92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Double Beam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System is operated in double beam mode with increased stability 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210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Background Correction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On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D2 background correction is enabled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71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Off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D2 background correction is disabled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2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Integration Time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[1..10]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Integration time for each replicate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92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Replicates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[2..8]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Number of replicated to be processed before computing averaged ABS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2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Read Delay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[1..10]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Delay to be performed after sample read button is pressed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Test Unit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PPM, PPB, mg/L,ug/L</a:t>
                      </a:r>
                      <a:endParaRPr lang="en-US" sz="180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Test unit to be printed on the report</a:t>
                      </a:r>
                      <a:endParaRPr lang="en-US" sz="1800" dirty="0">
                        <a:effectLst/>
                        <a:latin typeface="Constantia" panose="02030602050306030303" pitchFamily="18" charset="0"/>
                        <a:ea typeface="Constantia" panose="02030602050306030303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959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Features – Automatic Gas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 defTabSz="457200">
              <a:buClrTx/>
              <a:buFont typeface="Wingdings" panose="05000000000000000000" pitchFamily="2" charset="2"/>
              <a:buChar char="ü"/>
            </a:pPr>
            <a:r>
              <a:rPr lang="en-IN" sz="2400" i="1" dirty="0">
                <a:solidFill>
                  <a:schemeClr val="tx1"/>
                </a:solidFill>
              </a:rPr>
              <a:t>Real-time nebulizer flow display</a:t>
            </a:r>
          </a:p>
          <a:p>
            <a:pPr marL="285750" indent="-285750" defTabSz="457200">
              <a:buClrTx/>
              <a:buFont typeface="Wingdings" panose="05000000000000000000" pitchFamily="2" charset="2"/>
              <a:buChar char="ü"/>
            </a:pPr>
            <a:r>
              <a:rPr lang="en-IN" sz="2400" i="1" dirty="0">
                <a:solidFill>
                  <a:schemeClr val="tx1"/>
                </a:solidFill>
              </a:rPr>
              <a:t>Real-time sensors to interlock and shutdown </a:t>
            </a:r>
          </a:p>
          <a:p>
            <a:pPr marL="285750" indent="-285750" defTabSz="457200">
              <a:buClrTx/>
              <a:buFont typeface="Wingdings" panose="05000000000000000000" pitchFamily="2" charset="2"/>
              <a:buChar char="ü"/>
            </a:pPr>
            <a:r>
              <a:rPr lang="en-IN" sz="2400" i="1" dirty="0">
                <a:solidFill>
                  <a:schemeClr val="tx1"/>
                </a:solidFill>
              </a:rPr>
              <a:t>Nebulizer choking detection</a:t>
            </a:r>
          </a:p>
          <a:p>
            <a:pPr marL="285750" indent="-285750" defTabSz="457200">
              <a:buClrTx/>
              <a:buFont typeface="Wingdings" panose="05000000000000000000" pitchFamily="2" charset="2"/>
              <a:buChar char="ü"/>
            </a:pPr>
            <a:r>
              <a:rPr lang="en-IN" sz="2400" i="1" dirty="0">
                <a:solidFill>
                  <a:schemeClr val="tx1"/>
                </a:solidFill>
              </a:rPr>
              <a:t>Nebulizer pressure loss sensor</a:t>
            </a:r>
          </a:p>
          <a:p>
            <a:pPr marL="285750" indent="-285750" defTabSz="457200">
              <a:buClrTx/>
              <a:buFont typeface="Wingdings" panose="05000000000000000000" pitchFamily="2" charset="2"/>
              <a:buChar char="ü"/>
            </a:pPr>
            <a:r>
              <a:rPr lang="en-IN" sz="2400" i="1" dirty="0">
                <a:solidFill>
                  <a:schemeClr val="tx1"/>
                </a:solidFill>
              </a:rPr>
              <a:t>Real-time flame monitoring</a:t>
            </a:r>
          </a:p>
          <a:p>
            <a:pPr marL="285750" indent="-285750" defTabSz="457200">
              <a:buClrTx/>
              <a:buFont typeface="Wingdings" panose="05000000000000000000" pitchFamily="2" charset="2"/>
              <a:buChar char="ü"/>
            </a:pPr>
            <a:r>
              <a:rPr lang="en-IN" sz="2400" i="1" dirty="0">
                <a:solidFill>
                  <a:schemeClr val="tx1"/>
                </a:solidFill>
              </a:rPr>
              <a:t>Real-time mains power monitoring</a:t>
            </a:r>
          </a:p>
          <a:p>
            <a:pPr marL="285750" indent="-285750" defTabSz="457200">
              <a:buClrTx/>
              <a:buFont typeface="Wingdings" panose="05000000000000000000" pitchFamily="2" charset="2"/>
              <a:buChar char="ü"/>
            </a:pPr>
            <a:r>
              <a:rPr lang="en-IN" sz="2400" i="1" dirty="0">
                <a:solidFill>
                  <a:schemeClr val="tx1"/>
                </a:solidFill>
              </a:rPr>
              <a:t>Safe start-up and shutdown of Nitrous Oxide – Acetylene flame</a:t>
            </a:r>
            <a:endParaRPr lang="en-US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Programmable fully automatic gas box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047" y="1737360"/>
            <a:ext cx="2811731" cy="4022725"/>
          </a:xfrm>
        </p:spPr>
      </p:pic>
      <p:sp>
        <p:nvSpPr>
          <p:cNvPr id="7" name="TextBox 6"/>
          <p:cNvSpPr txBox="1"/>
          <p:nvPr/>
        </p:nvSpPr>
        <p:spPr>
          <a:xfrm>
            <a:off x="1097280" y="1737360"/>
            <a:ext cx="6629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 smtClean="0"/>
              <a:t>Fully automatic gas box with software controlled fuel and oxidant flow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i="1" dirty="0" smtClean="0"/>
              <a:t>All safety interlocks built in with logic to react on real time event</a:t>
            </a:r>
            <a:endParaRPr lang="en-US" i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 smtClean="0"/>
              <a:t>Independent </a:t>
            </a:r>
            <a:r>
              <a:rPr lang="en-US" i="1" dirty="0"/>
              <a:t>display to program gas box </a:t>
            </a:r>
            <a:r>
              <a:rPr lang="en-US" i="1" dirty="0" smtClean="0"/>
              <a:t>with provision to control via the software also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 smtClean="0"/>
              <a:t>Real-time display of flow rate of nebulizer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i="1" dirty="0" smtClean="0"/>
              <a:t>Inbuilt bypass auxiliary oxidant line to compensate nebulizer flow rate in real time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i="1" dirty="0"/>
              <a:t>Safe shutdown from all operating modes even in case of sudden power failure</a:t>
            </a:r>
            <a:r>
              <a:rPr lang="en-IN" i="1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i="1" dirty="0" smtClean="0"/>
              <a:t>Memory recall feature to set the fuel and oxidant mixture ratio as per optimal setting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i="1" dirty="0" smtClean="0"/>
              <a:t>Inbuilt 8-10 seconds backup for safe shutdown on power loss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i="1" dirty="0" smtClean="0"/>
              <a:t>The gas box has logical workflow from </a:t>
            </a:r>
            <a:r>
              <a:rPr lang="en-IN" b="1" i="1" dirty="0" smtClean="0"/>
              <a:t>Idle -&gt; Ignition mode -&gt; ARM -&gt;Ignite -&gt;Extinguish -&gt; DISARM - &gt; Idle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6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0" y="3406238"/>
            <a:ext cx="1940305" cy="2862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User accessible errors and interlocks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89" y="1846263"/>
            <a:ext cx="3060191" cy="4022725"/>
          </a:xfrm>
        </p:spPr>
      </p:pic>
      <p:sp>
        <p:nvSpPr>
          <p:cNvPr id="5" name="Rectangle 4"/>
          <p:cNvSpPr/>
          <p:nvPr/>
        </p:nvSpPr>
        <p:spPr>
          <a:xfrm>
            <a:off x="8496300" y="4330700"/>
            <a:ext cx="2019300" cy="279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31900" y="2082799"/>
            <a:ext cx="6629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i="1" dirty="0" smtClean="0"/>
              <a:t>Error codes displayed on LCD screen and as well as dedicated LED system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i="1" dirty="0" smtClean="0"/>
              <a:t>Industry leading safety features with sensors to detect nebulizer choking, nebulizer missing, flame disturbed, power loss and more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i="1" dirty="0" smtClean="0"/>
              <a:t>Detection of burner on the basis of oxidant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i="1" dirty="0" smtClean="0"/>
              <a:t>Digital water trap to ensure safe operation at all times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Example to show nebulizer error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067" y="1845734"/>
            <a:ext cx="3706613" cy="4023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1399165">
            <a:off x="7999638" y="2220976"/>
            <a:ext cx="1152025" cy="221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399165">
            <a:off x="9434738" y="2716276"/>
            <a:ext cx="1152025" cy="221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57299" y="2044700"/>
            <a:ext cx="61734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/>
              <a:t>The  gas box mode is set to </a:t>
            </a:r>
            <a:r>
              <a:rPr lang="en-IN" b="1" dirty="0">
                <a:solidFill>
                  <a:srgbClr val="FF0000"/>
                </a:solidFill>
              </a:rPr>
              <a:t>Idle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/>
              <a:t>The nebulizer flow rate is shown as </a:t>
            </a:r>
            <a:r>
              <a:rPr lang="en-IN" b="1" dirty="0">
                <a:solidFill>
                  <a:srgbClr val="FF0000"/>
                </a:solidFill>
              </a:rPr>
              <a:t>“0.00” </a:t>
            </a:r>
            <a:r>
              <a:rPr lang="en-IN" dirty="0"/>
              <a:t>as air is </a:t>
            </a:r>
            <a:r>
              <a:rPr lang="en-IN" dirty="0" smtClean="0"/>
              <a:t>not released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1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151" y="1830186"/>
            <a:ext cx="3651529" cy="403890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IN" dirty="0" smtClean="0"/>
              <a:t>Example to show nebulizer error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7299" y="2044700"/>
            <a:ext cx="61734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/>
              <a:t>The  gas box mode is </a:t>
            </a:r>
            <a:r>
              <a:rPr lang="en-IN" dirty="0" smtClean="0"/>
              <a:t>changed </a:t>
            </a:r>
            <a:r>
              <a:rPr lang="en-IN" dirty="0"/>
              <a:t>to </a:t>
            </a:r>
            <a:r>
              <a:rPr lang="en-IN" b="1" dirty="0" smtClean="0">
                <a:solidFill>
                  <a:srgbClr val="FF0000"/>
                </a:solidFill>
              </a:rPr>
              <a:t>AIR-ONLY</a:t>
            </a:r>
            <a:endParaRPr lang="en-IN" b="1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/>
              <a:t>The nebulizer flow rate is shown as </a:t>
            </a:r>
            <a:r>
              <a:rPr lang="en-IN" b="1" dirty="0" smtClean="0">
                <a:solidFill>
                  <a:srgbClr val="FF0000"/>
                </a:solidFill>
              </a:rPr>
              <a:t>“15.50</a:t>
            </a:r>
            <a:r>
              <a:rPr lang="en-IN" b="1" dirty="0">
                <a:solidFill>
                  <a:srgbClr val="FF0000"/>
                </a:solidFill>
              </a:rPr>
              <a:t>” </a:t>
            </a:r>
            <a:r>
              <a:rPr lang="en-IN" dirty="0"/>
              <a:t>as air </a:t>
            </a:r>
            <a:r>
              <a:rPr lang="en-IN" dirty="0" smtClean="0"/>
              <a:t>released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This mode is used to check the atomisation and flow rate of nebulizer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If the nebulizer is clogged, then the flow rate should indicate the same to the user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7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607" y="1845734"/>
            <a:ext cx="3596073" cy="40233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IN" dirty="0" smtClean="0"/>
              <a:t>Example to show nebulizer error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57299" y="2044700"/>
            <a:ext cx="617342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Fine tuning the nebulizer show that the flow </a:t>
            </a:r>
            <a:r>
              <a:rPr lang="en-IN" dirty="0"/>
              <a:t>rate </a:t>
            </a:r>
            <a:r>
              <a:rPr lang="en-IN" dirty="0" smtClean="0"/>
              <a:t>has now changed from </a:t>
            </a:r>
            <a:r>
              <a:rPr lang="en-IN" b="1" dirty="0" smtClean="0">
                <a:solidFill>
                  <a:srgbClr val="FF0000"/>
                </a:solidFill>
              </a:rPr>
              <a:t>“15.50</a:t>
            </a:r>
            <a:r>
              <a:rPr lang="en-IN" b="1" dirty="0">
                <a:solidFill>
                  <a:srgbClr val="FF0000"/>
                </a:solidFill>
              </a:rPr>
              <a:t>” </a:t>
            </a:r>
            <a:r>
              <a:rPr lang="en-IN" b="1" dirty="0" smtClean="0">
                <a:solidFill>
                  <a:srgbClr val="FF0000"/>
                </a:solidFill>
              </a:rPr>
              <a:t> </a:t>
            </a:r>
            <a:r>
              <a:rPr lang="en-IN" dirty="0"/>
              <a:t>to</a:t>
            </a:r>
            <a:r>
              <a:rPr lang="en-IN" b="1" dirty="0" smtClean="0">
                <a:solidFill>
                  <a:srgbClr val="FF0000"/>
                </a:solidFill>
              </a:rPr>
              <a:t> “14.80”</a:t>
            </a:r>
            <a:endParaRPr lang="en-IN" dirty="0" smtClean="0"/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This allows user to preciously set the flow rate to any previously known value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Results into extremely high repeatability as </a:t>
            </a:r>
            <a:r>
              <a:rPr lang="en-IN" i="1" dirty="0" smtClean="0"/>
              <a:t>other instruments </a:t>
            </a:r>
            <a:r>
              <a:rPr lang="en-IN" b="1" i="1" dirty="0" smtClean="0"/>
              <a:t>do not show </a:t>
            </a:r>
            <a:r>
              <a:rPr lang="en-IN" i="1" dirty="0" smtClean="0"/>
              <a:t>the flow rate and the </a:t>
            </a:r>
            <a:r>
              <a:rPr lang="en-IN" b="1" i="1" dirty="0" smtClean="0"/>
              <a:t>user has to “guess” </a:t>
            </a:r>
            <a:r>
              <a:rPr lang="en-IN" i="1" dirty="0" smtClean="0"/>
              <a:t>the set value by the “feel” of the nebulizer fog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01" y="1845734"/>
            <a:ext cx="7119679" cy="40233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IN" dirty="0" smtClean="0"/>
              <a:t>Example to show nebulizer error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94400" y="3395749"/>
            <a:ext cx="2641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/>
              <a:t>The nebulizer is disconnected to simulate the 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6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About Motras Scientific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We are pleased to inform you that MOTRAS Scientific Instruments Pvt. Ltd. a –Startup initiative , MSME registered with NSIC </a:t>
            </a:r>
            <a:r>
              <a:rPr lang="en-US" dirty="0" smtClean="0"/>
              <a:t>is developing new </a:t>
            </a:r>
            <a:r>
              <a:rPr lang="en-US" dirty="0"/>
              <a:t>generation sophisticated analytical instruments and analysis </a:t>
            </a:r>
            <a:r>
              <a:rPr lang="en-US" dirty="0" smtClean="0"/>
              <a:t>software.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dirty="0" smtClean="0"/>
              <a:t>We have over 40 years of experience in spectroscopy and our team is led by </a:t>
            </a:r>
            <a:r>
              <a:rPr lang="en-IN" b="1" i="1" dirty="0" smtClean="0"/>
              <a:t>Mr. K.C. Purohit who has been associated with Beckman, Varian, Instrumentation Laboratory, Bosh &amp; Lomb, </a:t>
            </a:r>
            <a:r>
              <a:rPr lang="en-IN" b="1" i="1" dirty="0" err="1" smtClean="0"/>
              <a:t>Jobin</a:t>
            </a:r>
            <a:r>
              <a:rPr lang="en-IN" b="1" i="1" dirty="0" smtClean="0"/>
              <a:t> </a:t>
            </a:r>
            <a:r>
              <a:rPr lang="en-IN" b="1" i="1" dirty="0" err="1" smtClean="0"/>
              <a:t>Yvon</a:t>
            </a:r>
            <a:r>
              <a:rPr lang="en-IN" b="1" i="1" dirty="0" smtClean="0"/>
              <a:t>.</a:t>
            </a:r>
            <a:r>
              <a:rPr lang="en-IN" dirty="0" smtClean="0"/>
              <a:t> These organisations were the planting seeds of spectroscopy as we know today.</a:t>
            </a: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We understand the environment, electrical setup available and hence have incorporated several techniques to eliminate the failure rate due to such trivial causes.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Our instrument uses imported </a:t>
            </a:r>
            <a:r>
              <a:rPr lang="en-US" b="1" dirty="0" smtClean="0"/>
              <a:t>Grating (sourced from Newport USA), detector (Hamamatsu Japan) and deuterium lamp (from </a:t>
            </a:r>
            <a:r>
              <a:rPr lang="en-US" b="1" dirty="0" err="1" smtClean="0"/>
              <a:t>Photron</a:t>
            </a:r>
            <a:r>
              <a:rPr lang="en-US" b="1" dirty="0" smtClean="0"/>
              <a:t> Australia);</a:t>
            </a:r>
            <a:r>
              <a:rPr lang="en-US" dirty="0" smtClean="0"/>
              <a:t> thus provides best available core component benefits.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/>
              <a:t>Our instruments are deployed within the best-of-the-best institutes such as N.P.L.,B.H.E.L, I.I.T., I.C.A.R., F.D.A., G.S.D.A., Pharmacopeia labs, NABL accredited labs, etc.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646" y="286603"/>
            <a:ext cx="1547446" cy="14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0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361" y="1845734"/>
            <a:ext cx="3638319" cy="40233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IN" dirty="0" smtClean="0"/>
              <a:t>Example to show nebulizer error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7299" y="2044700"/>
            <a:ext cx="61734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Notice that the flow rate is now shown as </a:t>
            </a:r>
            <a:r>
              <a:rPr lang="en-IN" b="1" dirty="0" smtClean="0">
                <a:solidFill>
                  <a:srgbClr val="FF0000"/>
                </a:solidFill>
              </a:rPr>
              <a:t>32.10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This is not a safe value for the gas box and the logic knows that the nebulizer is missing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The user tries to </a:t>
            </a:r>
            <a:r>
              <a:rPr lang="en-IN" b="1" dirty="0" smtClean="0">
                <a:solidFill>
                  <a:srgbClr val="FF0000"/>
                </a:solidFill>
              </a:rPr>
              <a:t>“ARM” </a:t>
            </a:r>
            <a:r>
              <a:rPr lang="en-IN" dirty="0" smtClean="0"/>
              <a:t>the gas box 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8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697" y="1845734"/>
            <a:ext cx="3782983" cy="40233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IN" dirty="0" smtClean="0"/>
              <a:t>Example to show nebulizer error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7299" y="2044700"/>
            <a:ext cx="617342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Notice that the gas box reports  </a:t>
            </a:r>
            <a:r>
              <a:rPr lang="en-IN" b="1" dirty="0" smtClean="0">
                <a:solidFill>
                  <a:srgbClr val="FF0000"/>
                </a:solidFill>
              </a:rPr>
              <a:t>ERROR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This is not a safe value for the gas box and the logic knows that the nebulizer is missing thus it does not allow the arming of gas box which is mandatory for ignition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The error number 7 is shown which is for the nebulizer error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The master status LED turns </a:t>
            </a:r>
            <a:r>
              <a:rPr lang="en-IN" b="1" dirty="0" smtClean="0">
                <a:solidFill>
                  <a:srgbClr val="FF0000"/>
                </a:solidFill>
              </a:rPr>
              <a:t>“RED” 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Audible error tone is also heard by the user to gain attention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492" y="4202112"/>
            <a:ext cx="20859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203700" y="2224148"/>
            <a:ext cx="6951980" cy="30818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IN" dirty="0" smtClean="0"/>
              <a:t>Example to show nebulizer error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56300" y="3072583"/>
            <a:ext cx="26416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Similar layout is also available in software mode  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853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98" y="1866033"/>
            <a:ext cx="2011684" cy="3364999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IN" dirty="0" smtClean="0"/>
              <a:t>Features – Manual Gas box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ü"/>
            </a:pPr>
            <a:r>
              <a:rPr lang="en-IN" dirty="0" smtClean="0"/>
              <a:t>Safe and sturdy operation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IN" dirty="0" smtClean="0"/>
              <a:t>Calibrated flow meters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IN" dirty="0" smtClean="0"/>
              <a:t>Mechanical display of fuel and oxidant flow rate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IN" dirty="0" smtClean="0"/>
              <a:t>Single shot toggle of Air to Nitrous oxide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IN" dirty="0" smtClean="0"/>
              <a:t>Locked burner and nebulizer 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IN" dirty="0" smtClean="0"/>
              <a:t>Safe bung assembly</a:t>
            </a:r>
          </a:p>
          <a:p>
            <a:pPr>
              <a:buClrTx/>
              <a:buFont typeface="Wingdings" panose="05000000000000000000" pitchFamily="2" charset="2"/>
              <a:buChar char="ü"/>
            </a:pPr>
            <a:r>
              <a:rPr lang="en-IN" dirty="0" smtClean="0"/>
              <a:t>Clear and large window to display fuel and oxidant flow rate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69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Report merge software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0359" y="1887827"/>
            <a:ext cx="6535321" cy="4022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6500" y="1887827"/>
            <a:ext cx="34138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/>
              <a:t>Software to merge results from various different batches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/>
              <a:t>Software automatically created a group/pivot table for reporting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/>
              <a:t>Warning is shown to the user if duplicate values are founds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/>
              <a:t>Report can be exported as PDF, XLS, CSV, HTML, Text file, and many more formats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dirty="0" smtClean="0"/>
              <a:t>Reports can be stored to centralized database system allowing easy management and recalling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Auto sampler Programmer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36" t="45028"/>
          <a:stretch/>
        </p:blipFill>
        <p:spPr>
          <a:xfrm>
            <a:off x="4419600" y="2324100"/>
            <a:ext cx="673608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0" y="2014358"/>
            <a:ext cx="3695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Easy to use software to program the sampler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Ad-hoc access enables quick analysis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Up to 67 samples as default tray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More tray options with more number of samples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One touch tray loading and unloading feature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Self-alignment of tray to enable accurate and precise results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Sample shaker function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dirty="0"/>
              <a:t>Auto email results when samples are finished </a:t>
            </a:r>
          </a:p>
        </p:txBody>
      </p:sp>
    </p:spTree>
    <p:extLst>
      <p:ext uri="{BB962C8B-B14F-4D97-AF65-F5344CB8AC3E}">
        <p14:creationId xmlns:p14="http://schemas.microsoft.com/office/powerpoint/2010/main" val="19725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Accessories and supporting systems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024064"/>
            <a:ext cx="3617773" cy="24565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66" y="2581624"/>
            <a:ext cx="2205507" cy="1526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83" y="3252342"/>
            <a:ext cx="4070817" cy="263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68" y="4108074"/>
            <a:ext cx="3153340" cy="21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1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15" y="152183"/>
            <a:ext cx="10515600" cy="737164"/>
          </a:xfrm>
        </p:spPr>
        <p:txBody>
          <a:bodyPr/>
          <a:lstStyle/>
          <a:p>
            <a:r>
              <a:rPr lang="en-US" sz="2800" b="1" dirty="0" smtClean="0">
                <a:solidFill>
                  <a:srgbClr val="2E2E2E"/>
                </a:solidFill>
                <a:latin typeface="Arial"/>
              </a:rPr>
              <a:t>Thank you</a:t>
            </a:r>
            <a:endParaRPr lang="en-US" sz="2800" b="1" dirty="0">
              <a:solidFill>
                <a:srgbClr val="2E2E2E"/>
              </a:solidFill>
              <a:latin typeface="Arial"/>
            </a:endParaRPr>
          </a:p>
        </p:txBody>
      </p:sp>
      <p:sp>
        <p:nvSpPr>
          <p:cNvPr id="5" name="Text Placeholder 16"/>
          <p:cNvSpPr txBox="1">
            <a:spLocks/>
          </p:cNvSpPr>
          <p:nvPr/>
        </p:nvSpPr>
        <p:spPr>
          <a:xfrm>
            <a:off x="672071" y="1052186"/>
            <a:ext cx="10969943" cy="503158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413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82600" indent="-2413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2"/>
              <a:buChar char="§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6600" indent="-2413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90600" indent="-241300" algn="l" defTabSz="5207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2"/>
              <a:buChar char="§"/>
              <a:tabLst/>
              <a:defRPr sz="15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44600" indent="-241300" algn="l" defTabSz="457200" rtl="0" eaLnBrk="1" latinLnBrk="0" hangingPunct="1">
              <a:spcBef>
                <a:spcPts val="37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Wingdings" charset="2"/>
              <a:buChar char="§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986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4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2E2E2E">
                  <a:lumMod val="75000"/>
                  <a:lumOff val="25000"/>
                </a:srgbClr>
              </a:buClr>
            </a:pPr>
            <a:endParaRPr lang="en-US" dirty="0">
              <a:solidFill>
                <a:srgbClr val="2E2E2E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Clr>
                <a:srgbClr val="2E2E2E">
                  <a:lumMod val="75000"/>
                  <a:lumOff val="25000"/>
                </a:srgbClr>
              </a:buClr>
            </a:pPr>
            <a:endParaRPr lang="en-US" dirty="0">
              <a:solidFill>
                <a:srgbClr val="2E2E2E">
                  <a:lumMod val="75000"/>
                  <a:lumOff val="25000"/>
                </a:srgbClr>
              </a:solidFill>
              <a:latin typeface="Arial"/>
            </a:endParaRPr>
          </a:p>
          <a:p>
            <a:pPr marL="539750" lvl="1" indent="-285750">
              <a:buClr>
                <a:srgbClr val="2E2E2E">
                  <a:lumMod val="75000"/>
                  <a:lumOff val="25000"/>
                </a:srgbClr>
              </a:buClr>
            </a:pPr>
            <a:endParaRPr lang="en-US" dirty="0">
              <a:solidFill>
                <a:srgbClr val="2E2E2E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Clr>
                <a:srgbClr val="2E2E2E">
                  <a:lumMod val="75000"/>
                  <a:lumOff val="25000"/>
                </a:srgbClr>
              </a:buClr>
            </a:pPr>
            <a:endParaRPr lang="en-US" dirty="0" smtClean="0">
              <a:solidFill>
                <a:srgbClr val="2E2E2E">
                  <a:lumMod val="75000"/>
                  <a:lumOff val="25000"/>
                </a:srgbClr>
              </a:solidFill>
              <a:latin typeface="Arial"/>
            </a:endParaRPr>
          </a:p>
          <a:p>
            <a:pPr marL="285750" indent="-285750">
              <a:buClr>
                <a:srgbClr val="2E2E2E">
                  <a:lumMod val="75000"/>
                  <a:lumOff val="25000"/>
                </a:srgbClr>
              </a:buClr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E2E2E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Subtitle 1"/>
          <p:cNvSpPr txBox="1">
            <a:spLocks/>
          </p:cNvSpPr>
          <p:nvPr/>
        </p:nvSpPr>
        <p:spPr>
          <a:xfrm>
            <a:off x="600992" y="3908676"/>
            <a:ext cx="3852747" cy="292388"/>
          </a:xfrm>
          <a:prstGeom prst="rect">
            <a:avLst/>
          </a:prstGeom>
        </p:spPr>
        <p:txBody>
          <a:bodyPr lIns="0"/>
          <a:lstStyle>
            <a:lvl1pPr marL="228600" indent="-228600" algn="l" defTabSz="457200" rtl="0" fontAlgn="base">
              <a:spcBef>
                <a:spcPct val="0"/>
              </a:spcBef>
              <a:spcAft>
                <a:spcPts val="1000"/>
              </a:spcAft>
              <a:buClr>
                <a:schemeClr val="accent5"/>
              </a:buClr>
              <a:buFont typeface="Wingdings" charset="0"/>
              <a:buChar char="§"/>
              <a:defRPr sz="1800" kern="120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defRPr>
            </a:lvl1pPr>
            <a:lvl2pPr marL="457200" indent="-228600" algn="l" defTabSz="457200" rtl="0" fontAlgn="base">
              <a:spcBef>
                <a:spcPct val="0"/>
              </a:spcBef>
              <a:spcAft>
                <a:spcPts val="1000"/>
              </a:spcAft>
              <a:buClr>
                <a:schemeClr val="accent5"/>
              </a:buClr>
              <a:buFont typeface="Wingdings" charset="0"/>
              <a:buChar char="§"/>
              <a:defRPr sz="1600" kern="120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defRPr>
            </a:lvl2pPr>
            <a:lvl3pPr marL="685800" indent="-228600" algn="l" defTabSz="457200" rtl="0" fontAlgn="base">
              <a:spcBef>
                <a:spcPct val="0"/>
              </a:spcBef>
              <a:spcAft>
                <a:spcPts val="1000"/>
              </a:spcAft>
              <a:buClr>
                <a:schemeClr val="accent5"/>
              </a:buClr>
              <a:buFont typeface="Wingdings" charset="0"/>
              <a:buChar char="§"/>
              <a:defRPr sz="1500" kern="120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defRPr>
            </a:lvl3pPr>
            <a:lvl4pPr marL="914400" indent="-228600" algn="l" defTabSz="457200" rtl="0" fontAlgn="base">
              <a:spcBef>
                <a:spcPct val="0"/>
              </a:spcBef>
              <a:spcAft>
                <a:spcPts val="1000"/>
              </a:spcAft>
              <a:buClr>
                <a:schemeClr val="accent5"/>
              </a:buClr>
              <a:buFont typeface="Wingdings" charset="0"/>
              <a:buChar char="§"/>
              <a:defRPr sz="1400" kern="120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defRPr>
            </a:lvl4pPr>
            <a:lvl5pPr marL="1143000" indent="-228600" algn="l" defTabSz="457200" rtl="0" fontAlgn="base">
              <a:spcBef>
                <a:spcPct val="0"/>
              </a:spcBef>
              <a:spcAft>
                <a:spcPts val="1000"/>
              </a:spcAft>
              <a:buClr>
                <a:schemeClr val="accent5"/>
              </a:buClr>
              <a:buFont typeface="Wingdings" charset="0"/>
              <a:buChar char="§"/>
              <a:defRPr sz="1300" kern="1200">
                <a:solidFill>
                  <a:schemeClr val="accent5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666666"/>
              </a:buClr>
              <a:buNone/>
            </a:pPr>
            <a:r>
              <a:rPr lang="en-US" i="1" dirty="0" smtClean="0">
                <a:solidFill>
                  <a:srgbClr val="008CE9">
                    <a:lumMod val="60000"/>
                    <a:lumOff val="40000"/>
                  </a:srgbClr>
                </a:solidFill>
              </a:rPr>
              <a:t>For more information please contact: </a:t>
            </a:r>
            <a:endParaRPr lang="en-US" i="1" dirty="0">
              <a:solidFill>
                <a:srgbClr val="008CE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760" y="4266705"/>
            <a:ext cx="3632339" cy="1384995"/>
          </a:xfrm>
          <a:prstGeom prst="rect">
            <a:avLst/>
          </a:prstGeom>
          <a:noFill/>
          <a:effectLst/>
        </p:spPr>
        <p:txBody>
          <a:bodyPr wrap="square" lIns="0" tIns="0" rIns="0" bIns="0" anchor="b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1200" spc="-50" dirty="0" smtClean="0">
                <a:solidFill>
                  <a:schemeClr val="tx2"/>
                </a:solidFill>
                <a:latin typeface="Arial"/>
                <a:ea typeface="+mn-ea"/>
                <a:cs typeface="Arial"/>
              </a:rPr>
              <a:t>K C Purohit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1200" spc="-50" dirty="0" smtClean="0">
                <a:solidFill>
                  <a:srgbClr val="969696"/>
                </a:solidFill>
                <a:latin typeface="Arial"/>
                <a:ea typeface="+mn-ea"/>
                <a:cs typeface="Arial"/>
              </a:rPr>
              <a:t>CEO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1200" spc="-50" dirty="0" smtClean="0">
                <a:solidFill>
                  <a:srgbClr val="969696"/>
                </a:solidFill>
                <a:latin typeface="Arial"/>
                <a:ea typeface="+mn-ea"/>
                <a:cs typeface="Arial"/>
              </a:rPr>
              <a:t>Motras Scientific Instruments Private Limited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spc="-50" dirty="0" smtClean="0">
                <a:solidFill>
                  <a:srgbClr val="969696"/>
                </a:solidFill>
                <a:latin typeface="Arial"/>
                <a:cs typeface="Arial"/>
              </a:rPr>
              <a:t>EA – 146, Inderpuri</a:t>
            </a:r>
            <a:endParaRPr lang="en-US" sz="1400" kern="1200" spc="-50" dirty="0" smtClean="0">
              <a:solidFill>
                <a:srgbClr val="969696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spc="-50" dirty="0">
                <a:solidFill>
                  <a:srgbClr val="969696"/>
                </a:solidFill>
                <a:latin typeface="Arial"/>
                <a:ea typeface="+mn-ea"/>
                <a:cs typeface="Arial"/>
              </a:rPr>
              <a:t>Mobile</a:t>
            </a:r>
            <a:r>
              <a:rPr lang="it-IT" sz="1400" spc="-50" dirty="0" smtClean="0">
                <a:solidFill>
                  <a:srgbClr val="969696"/>
                </a:solidFill>
                <a:latin typeface="Arial"/>
                <a:ea typeface="+mn-ea"/>
                <a:cs typeface="Arial"/>
              </a:rPr>
              <a:t>: +91.9810018049</a:t>
            </a:r>
            <a:endParaRPr lang="it-IT" sz="1400" spc="-50" dirty="0">
              <a:solidFill>
                <a:srgbClr val="969696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1200" spc="-50" dirty="0" smtClean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Email: </a:t>
            </a:r>
            <a:r>
              <a:rPr lang="en-US" sz="1400" spc="-50" dirty="0">
                <a:solidFill>
                  <a:schemeClr val="accent1"/>
                </a:solidFill>
                <a:latin typeface="Arial"/>
                <a:cs typeface="Arial"/>
              </a:rPr>
              <a:t>kcpurohit@motras.in</a:t>
            </a:r>
            <a:endParaRPr lang="en-US" sz="1400" kern="1200" spc="-50" dirty="0" smtClean="0">
              <a:solidFill>
                <a:srgbClr val="D21118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6057900"/>
            <a:ext cx="10668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Quick overview of our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IN" dirty="0"/>
              <a:t>Our software are CFR compliant with capability to load tests from our online servers.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dirty="0"/>
              <a:t>The Instrument can be connected remotely to provide quick resolution to the end customer, demonstration, find out the failed part to enable quick resolution of breakdown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dirty="0" smtClean="0"/>
              <a:t>With complete in-house development of software, we are able to cater the requirements of our customer as per their needs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dirty="0" smtClean="0"/>
              <a:t>The software is compatible with Ethernet, </a:t>
            </a:r>
            <a:r>
              <a:rPr lang="en-IN" dirty="0" err="1" smtClean="0"/>
              <a:t>WiFi</a:t>
            </a:r>
            <a:r>
              <a:rPr lang="en-IN" dirty="0" smtClean="0"/>
              <a:t>, Bluetooth and USB interface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dirty="0" smtClean="0"/>
              <a:t>Free updates are available to user to enable best user experience over the course of Instrument’s life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dirty="0" smtClean="0"/>
              <a:t>With optional built in Windows 10 based PC, the need of external system is eliminated; thus saving cost and providing more value to the customer</a:t>
            </a: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5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Quick overview of our </a:t>
            </a:r>
            <a:r>
              <a:rPr lang="en-IN" dirty="0" smtClean="0"/>
              <a:t>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IN" dirty="0" smtClean="0"/>
              <a:t>With </a:t>
            </a:r>
            <a:r>
              <a:rPr lang="en-IN" dirty="0"/>
              <a:t>in-house</a:t>
            </a:r>
            <a:r>
              <a:rPr lang="en-IN" dirty="0" smtClean="0"/>
              <a:t> development of hardware design, PCB, and other processes ensures the best, reliable product to our customers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dirty="0" smtClean="0"/>
              <a:t>We are able to quickly adapt to our customer’s feedback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dirty="0" smtClean="0"/>
              <a:t>Our instruments are designed with Indian conditions in mind; from rodent proof design to custom switch mode power supplies with working range from 100v to 300v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dirty="0" smtClean="0"/>
              <a:t>We understand the absence of ground/earth connection at customer location and have procedures to mitigate such trivial issues</a:t>
            </a:r>
          </a:p>
          <a:p>
            <a:pPr>
              <a:buFont typeface="Courier New" panose="02070309020205020404" pitchFamily="49" charset="0"/>
              <a:buChar char="o"/>
            </a:pPr>
            <a:endParaRPr lang="en-I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0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Advantage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lnSpc>
                <a:spcPct val="200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n-IN" dirty="0" smtClean="0"/>
              <a:t>Made in India, for India</a:t>
            </a:r>
            <a:endParaRPr lang="en-US" dirty="0" smtClean="0"/>
          </a:p>
          <a:p>
            <a:pPr marL="514350" indent="-514350">
              <a:lnSpc>
                <a:spcPct val="200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n-US" dirty="0" smtClean="0"/>
              <a:t>Best yet cost effective electronics and latest technology in use</a:t>
            </a:r>
          </a:p>
          <a:p>
            <a:pPr marL="514350" indent="-514350">
              <a:lnSpc>
                <a:spcPct val="200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n-US" dirty="0" smtClean="0"/>
              <a:t>Self developed electronics and software</a:t>
            </a:r>
          </a:p>
          <a:p>
            <a:pPr marL="514350" indent="-514350">
              <a:lnSpc>
                <a:spcPct val="200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n-US" dirty="0" smtClean="0"/>
              <a:t>Vision to implement the latest technology to surpass the current market standard</a:t>
            </a:r>
          </a:p>
          <a:p>
            <a:pPr marL="514350" indent="-514350">
              <a:lnSpc>
                <a:spcPct val="200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n-US" dirty="0" smtClean="0"/>
              <a:t>Over 40 years of experience in domain</a:t>
            </a:r>
          </a:p>
          <a:p>
            <a:pPr marL="514350" indent="-514350">
              <a:lnSpc>
                <a:spcPct val="200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n-US" dirty="0" smtClean="0"/>
              <a:t>Flexibility to enhance product to cater specific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28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Features – Optical and Electromechanical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Up to 1024 Hz modulation for flicker free operation and increased stability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Real-time double beam energy display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8 independent channel HCL lamp power supply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Automatic lamp positioning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Lamp energy optimization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Peak detection and optimization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Automatic possible interference detection and warning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Automatic detection of “Blank” contamination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Automatic EHT selection</a:t>
            </a:r>
          </a:p>
          <a:p>
            <a:r>
              <a:rPr lang="en-IN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6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1024 Hz </a:t>
            </a:r>
            <a:r>
              <a:rPr lang="en-IN" dirty="0" smtClean="0"/>
              <a:t>modulation base clock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29" y="1931971"/>
            <a:ext cx="3980151" cy="2910485"/>
          </a:xfrm>
        </p:spPr>
      </p:pic>
      <p:sp>
        <p:nvSpPr>
          <p:cNvPr id="5" name="TextBox 4"/>
          <p:cNvSpPr txBox="1"/>
          <p:nvPr/>
        </p:nvSpPr>
        <p:spPr>
          <a:xfrm>
            <a:off x="1223493" y="1931970"/>
            <a:ext cx="571822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Base modulation clock at 1024 hertz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Adjustable modulation to ensure future upgradability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Enables high speed signal capture </a:t>
            </a:r>
            <a:r>
              <a:rPr lang="en-IN" b="1" i="1" dirty="0" smtClean="0"/>
              <a:t>with up to 3.3 ABS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HCL lamps and Deuterium lamp dead time delay to ensure zero cross contamination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Accurate lamp current monitoring using high resolution controller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IN" dirty="0" smtClean="0"/>
              <a:t>Dark signal correction in single beam and double beam modes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3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Real-time Double Beam energy display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586" y="2008216"/>
            <a:ext cx="8205094" cy="73498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 smtClean="0"/>
          </a:p>
          <a:p>
            <a:endParaRPr lang="en-IN" dirty="0"/>
          </a:p>
          <a:p>
            <a:endParaRPr lang="en-IN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Single screen section to display all parameters of the instrument enables user to see the complete configuration of the instrument easily</a:t>
            </a: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RSD, R-square, Mean ABS, replicates, raw energy display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dirty="0" smtClean="0"/>
              <a:t>Lamp selection, current wavelength,  slit configuration, EHT</a:t>
            </a:r>
          </a:p>
        </p:txBody>
      </p:sp>
    </p:spTree>
    <p:extLst>
      <p:ext uri="{BB962C8B-B14F-4D97-AF65-F5344CB8AC3E}">
        <p14:creationId xmlns:p14="http://schemas.microsoft.com/office/powerpoint/2010/main" val="336295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Programmable 8 channel independent HCL supply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0080" y="1875906"/>
            <a:ext cx="7905600" cy="4022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7280" y="1875906"/>
            <a:ext cx="215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600" dirty="0" smtClean="0"/>
              <a:t>Independent power supply for all 8 HCL lamps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600" dirty="0" smtClean="0"/>
              <a:t>Lamp current configuration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600" dirty="0" smtClean="0"/>
              <a:t>Default HCL wavelength/line selection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600" dirty="0" smtClean="0"/>
              <a:t>Default spectral bandwidth selection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600" dirty="0" smtClean="0"/>
              <a:t>Multi-active features allows more than 1 Lamp to be active allowing warmup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1600" dirty="0" smtClean="0"/>
              <a:t>Auto active/inactive for lamp life conservation</a:t>
            </a:r>
          </a:p>
        </p:txBody>
      </p:sp>
    </p:spTree>
    <p:extLst>
      <p:ext uri="{BB962C8B-B14F-4D97-AF65-F5344CB8AC3E}">
        <p14:creationId xmlns:p14="http://schemas.microsoft.com/office/powerpoint/2010/main" val="423689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1671</TotalTime>
  <Words>1595</Words>
  <Application>Microsoft Office PowerPoint</Application>
  <PresentationFormat>Widescreen</PresentationFormat>
  <Paragraphs>189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MS PGothic</vt:lpstr>
      <vt:lpstr>Arial</vt:lpstr>
      <vt:lpstr>Calibri</vt:lpstr>
      <vt:lpstr>Calibri Light</vt:lpstr>
      <vt:lpstr>Constantia</vt:lpstr>
      <vt:lpstr>Courier New</vt:lpstr>
      <vt:lpstr>Times New Roman</vt:lpstr>
      <vt:lpstr>Wingdings</vt:lpstr>
      <vt:lpstr>Retrospect</vt:lpstr>
      <vt:lpstr>AAS Plus </vt:lpstr>
      <vt:lpstr>About Motras Scientific</vt:lpstr>
      <vt:lpstr>Quick overview of our software</vt:lpstr>
      <vt:lpstr>Quick overview of our hardware</vt:lpstr>
      <vt:lpstr>Our Advantage</vt:lpstr>
      <vt:lpstr>Features – Optical and Electromechanical</vt:lpstr>
      <vt:lpstr>1024 Hz modulation base clock</vt:lpstr>
      <vt:lpstr>Real-time Double Beam energy display </vt:lpstr>
      <vt:lpstr>Programmable 8 channel independent HCL supply</vt:lpstr>
      <vt:lpstr>Automatic lamp positioning and optimization</vt:lpstr>
      <vt:lpstr>Peak detection and optimization</vt:lpstr>
      <vt:lpstr>Parameters setup for analysis</vt:lpstr>
      <vt:lpstr>Features – Automatic Gas box</vt:lpstr>
      <vt:lpstr>Programmable fully automatic gas box</vt:lpstr>
      <vt:lpstr>User accessible errors and interlocks</vt:lpstr>
      <vt:lpstr>Example to show nebulizer error</vt:lpstr>
      <vt:lpstr>Example to show nebulizer error</vt:lpstr>
      <vt:lpstr>Example to show nebulizer error</vt:lpstr>
      <vt:lpstr>Example to show nebulizer error</vt:lpstr>
      <vt:lpstr>Example to show nebulizer error</vt:lpstr>
      <vt:lpstr>Example to show nebulizer error</vt:lpstr>
      <vt:lpstr>Example to show nebulizer error</vt:lpstr>
      <vt:lpstr>Features – Manual Gas box</vt:lpstr>
      <vt:lpstr>Report merge software</vt:lpstr>
      <vt:lpstr>Auto sampler Programmer</vt:lpstr>
      <vt:lpstr>Accessories and supporting systems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 Plus </dc:title>
  <dc:creator>Anuj Purohit</dc:creator>
  <cp:lastModifiedBy>Anuj Purohit</cp:lastModifiedBy>
  <cp:revision>88</cp:revision>
  <dcterms:created xsi:type="dcterms:W3CDTF">2019-04-18T05:45:15Z</dcterms:created>
  <dcterms:modified xsi:type="dcterms:W3CDTF">2019-08-16T06:50:59Z</dcterms:modified>
</cp:coreProperties>
</file>